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60" r:id="rId5"/>
    <p:sldId id="261" r:id="rId6"/>
    <p:sldId id="262" r:id="rId7"/>
    <p:sldId id="32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23" r:id="rId21"/>
    <p:sldId id="276" r:id="rId22"/>
    <p:sldId id="277" r:id="rId23"/>
    <p:sldId id="278" r:id="rId24"/>
    <p:sldId id="280" r:id="rId25"/>
    <p:sldId id="282" r:id="rId26"/>
    <p:sldId id="281" r:id="rId27"/>
    <p:sldId id="286" r:id="rId28"/>
    <p:sldId id="285" r:id="rId29"/>
    <p:sldId id="284" r:id="rId30"/>
    <p:sldId id="283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5" r:id="rId56"/>
    <p:sldId id="316" r:id="rId57"/>
    <p:sldId id="318" r:id="rId58"/>
    <p:sldId id="321" r:id="rId59"/>
    <p:sldId id="313" r:id="rId60"/>
    <p:sldId id="312" r:id="rId61"/>
    <p:sldId id="319" r:id="rId62"/>
    <p:sldId id="320" r:id="rId63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66"/>
    <a:srgbClr val="F7B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1" autoAdjust="0"/>
    <p:restoredTop sz="97691" autoAdjust="0"/>
  </p:normalViewPr>
  <p:slideViewPr>
    <p:cSldViewPr>
      <p:cViewPr>
        <p:scale>
          <a:sx n="100" d="100"/>
          <a:sy n="100" d="100"/>
        </p:scale>
        <p:origin x="-55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583278271225226E-2"/>
          <c:y val="4.2156059457445896E-2"/>
          <c:w val="0.74674378285453658"/>
          <c:h val="0.8409323326771653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E2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7018089607977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565188663247943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651886632479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1397599.6</c:v>
                </c:pt>
                <c:pt idx="1">
                  <c:v>1595139.4</c:v>
                </c:pt>
                <c:pt idx="2">
                  <c:v>1751194.7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376792442165295E-2"/>
                  <c:y val="-9.3749999999999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112287718518605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6593867737892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132850.20000000001</c:v>
                </c:pt>
                <c:pt idx="1">
                  <c:v>158141.6</c:v>
                </c:pt>
                <c:pt idx="2">
                  <c:v>252130.1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88"/>
        <c:shape val="cylinder"/>
        <c:axId val="171401600"/>
        <c:axId val="171403136"/>
        <c:axId val="0"/>
      </c:bar3DChart>
      <c:catAx>
        <c:axId val="171401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403136"/>
        <c:crosses val="autoZero"/>
        <c:auto val="1"/>
        <c:lblAlgn val="ctr"/>
        <c:lblOffset val="100"/>
        <c:noMultiLvlLbl val="0"/>
      </c:catAx>
      <c:valAx>
        <c:axId val="1714031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71401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79805167846862"/>
          <c:y val="0.34139000984251966"/>
          <c:w val="0.19291935398990759"/>
          <c:h val="0.40784498031496064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>
      <a:glow>
        <a:schemeClr val="accent1"/>
      </a:glow>
    </a:effectLst>
    <a:scene3d>
      <a:camera prst="orthographicFront"/>
      <a:lightRig rig="threePt" dir="t"/>
    </a:scene3d>
    <a:sp3d>
      <a:bevelT w="1270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71044280104143E-2"/>
          <c:y val="3.8219796128986697E-2"/>
          <c:w val="0.8479627867435019"/>
          <c:h val="0.8743250845449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c:spPr>
          <c:invertIfNegative val="0"/>
          <c:dLbls>
            <c:numFmt formatCode="#,##0.0" sourceLinked="0"/>
            <c:txPr>
              <a:bodyPr rot="0" vert="horz"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837381.2</c:v>
                </c:pt>
                <c:pt idx="1">
                  <c:v>435313.9</c:v>
                </c:pt>
                <c:pt idx="2">
                  <c:v>253545.8</c:v>
                </c:pt>
                <c:pt idx="3">
                  <c:v>87709.6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h="114300"/>
            </a:sp3d>
          </c:spPr>
          <c:invertIfNegative val="0"/>
          <c:dLbls>
            <c:numFmt formatCode="#,##0.0" sourceLinked="0"/>
            <c:txPr>
              <a:bodyPr rot="0" vert="horz"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921105.3</c:v>
                </c:pt>
                <c:pt idx="1">
                  <c:v>522006.4</c:v>
                </c:pt>
                <c:pt idx="2">
                  <c:v>227859.8</c:v>
                </c:pt>
                <c:pt idx="3">
                  <c:v>150454.79999999999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"/>
        <c:axId val="50051712"/>
        <c:axId val="171442560"/>
      </c:barChart>
      <c:catAx>
        <c:axId val="50051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1442560"/>
        <c:crosses val="autoZero"/>
        <c:auto val="1"/>
        <c:lblAlgn val="ctr"/>
        <c:lblOffset val="100"/>
        <c:noMultiLvlLbl val="0"/>
      </c:catAx>
      <c:valAx>
        <c:axId val="17144256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00517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4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explosion val="14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444500" dist="355600" dir="1800000" sx="46000" sy="46000" algn="ctr" rotWithShape="0">
                  <a:srgbClr val="000000">
                    <a:alpha val="71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152400" h="152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90500" h="19050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9192716535433071"/>
                  <c:y val="-0.16753272637795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5550360892388451"/>
                  <c:y val="8.7079232283464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0.874</c:v>
                </c:pt>
                <c:pt idx="1">
                  <c:v>0.126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00E266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4.6294677757517257E-2"/>
                  <c:y val="-0.22971081541780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944089800419726E-2"/>
                  <c:y val="-1.9256951737976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944443481814968E-2"/>
                  <c:y val="-6.7643757612769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462956715308902E-3"/>
                  <c:y val="-5.9800717403923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6491210456738239E-2"/>
                  <c:y val="-1.452256399759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УФНС Росии по РА</c:v>
                </c:pt>
                <c:pt idx="1">
                  <c:v>Комитет по управлению имуществом МО «Город Майкоп»</c:v>
                </c:pt>
                <c:pt idx="2">
                  <c:v>Администрация МО «Город Майкоп»</c:v>
                </c:pt>
                <c:pt idx="3">
                  <c:v>УФК по РА</c:v>
                </c:pt>
                <c:pt idx="4">
                  <c:v>другие администраторы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0.85299999999999998</c:v>
                </c:pt>
                <c:pt idx="1">
                  <c:v>7.0999999999999994E-2</c:v>
                </c:pt>
                <c:pt idx="2">
                  <c:v>4.5999999999999999E-2</c:v>
                </c:pt>
                <c:pt idx="3">
                  <c:v>2.1000000000000001E-2</c:v>
                </c:pt>
                <c:pt idx="4">
                  <c:v>8.9999999999999993E-3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437959492778069"/>
          <c:y val="0.10996362648019085"/>
          <c:w val="0.27591200366116303"/>
          <c:h val="0.7837084212751537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Исполнение бюджета за </a:t>
            </a:r>
            <a:r>
              <a:rPr lang="ru-RU" dirty="0" smtClean="0"/>
              <a:t>2022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2646914949351013"/>
          <c:y val="1.12383612168578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30489618372086"/>
          <c:y val="9.4725673108734504E-2"/>
          <c:w val="0.3554823854309016"/>
          <c:h val="0.694971746027178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1"/>
            <c:bubble3D val="0"/>
          </c:dPt>
          <c:dLbls>
            <c:dLbl>
              <c:idx val="0"/>
              <c:layout>
                <c:manualLayout>
                  <c:x val="-6.4411008605475134E-2"/>
                  <c:y val="-0.176310590473861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2841462409520563E-2"/>
                  <c:y val="9.589451571416679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и ведомственных программ - 4902,2 млн. руб.  (93,6 %)</c:v>
                </c:pt>
                <c:pt idx="1">
                  <c:v>Расходы вне муниципальных программ - 334,1 млн. руб. (6,4 %)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4902.2</c:v>
                </c:pt>
                <c:pt idx="1">
                  <c:v>334.1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"/>
          <c:y val="0.79280175804311526"/>
          <c:w val="0.9123530188901835"/>
          <c:h val="0.205676863199919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02D71-B672-44AA-968B-B52BD4206E9B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DD99F-F25E-496B-8CD1-E5F961B14F25}">
      <dgm:prSet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</a:t>
          </a:r>
          <a:r>
            <a:rPr lang="ru-RU" b="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345,5 </a:t>
          </a:r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b="0" i="1" dirty="0">
            <a:latin typeface="Times New Roman" pitchFamily="18" charset="0"/>
            <a:cs typeface="Times New Roman" pitchFamily="18" charset="0"/>
          </a:endParaRPr>
        </a:p>
      </dgm:t>
    </dgm:pt>
    <dgm:pt modelId="{9238154B-6688-4E6E-AC4A-517A2020C2CB}" type="parTrans" cxnId="{C2B6E0B6-98E6-4684-A408-E00F273B243B}">
      <dgm:prSet/>
      <dgm:spPr/>
      <dgm:t>
        <a:bodyPr/>
        <a:lstStyle/>
        <a:p>
          <a:endParaRPr lang="ru-RU"/>
        </a:p>
      </dgm:t>
    </dgm:pt>
    <dgm:pt modelId="{045DDF70-83D6-4B8D-8C08-A45926DA3801}" type="sibTrans" cxnId="{C2B6E0B6-98E6-4684-A408-E00F273B243B}">
      <dgm:prSet/>
      <dgm:spPr/>
      <dgm:t>
        <a:bodyPr/>
        <a:lstStyle/>
        <a:p>
          <a:endParaRPr lang="ru-RU"/>
        </a:p>
      </dgm:t>
    </dgm:pt>
    <dgm:pt modelId="{A08E4800-6B01-4893-97D7-0819DBD36E91}" type="pres">
      <dgm:prSet presAssocID="{F0B02D71-B672-44AA-968B-B52BD4206E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9A2154-8ECD-4D45-9561-DE3D75119D82}" type="pres">
      <dgm:prSet presAssocID="{7BEDD99F-F25E-496B-8CD1-E5F961B14F25}" presName="root" presStyleCnt="0"/>
      <dgm:spPr/>
    </dgm:pt>
    <dgm:pt modelId="{1D7FDE4C-D57D-4C33-9E84-C176399A8224}" type="pres">
      <dgm:prSet presAssocID="{7BEDD99F-F25E-496B-8CD1-E5F961B14F25}" presName="rootComposite" presStyleCnt="0"/>
      <dgm:spPr/>
    </dgm:pt>
    <dgm:pt modelId="{7EF54C5E-08B2-4EB5-8C9D-8B3A6CF5D91C}" type="pres">
      <dgm:prSet presAssocID="{7BEDD99F-F25E-496B-8CD1-E5F961B14F25}" presName="rootText" presStyleLbl="node1" presStyleIdx="0" presStyleCnt="1" custScaleY="76296" custLinFactX="-8619" custLinFactNeighborX="-100000" custLinFactNeighborY="46028"/>
      <dgm:spPr/>
      <dgm:t>
        <a:bodyPr/>
        <a:lstStyle/>
        <a:p>
          <a:endParaRPr lang="ru-RU"/>
        </a:p>
      </dgm:t>
    </dgm:pt>
    <dgm:pt modelId="{98EEE1EF-9BD8-4601-9634-0A2FE0640BA2}" type="pres">
      <dgm:prSet presAssocID="{7BEDD99F-F25E-496B-8CD1-E5F961B14F25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500C36-A6E1-4450-9948-CBFA6E5FF70C}" type="pres">
      <dgm:prSet presAssocID="{7BEDD99F-F25E-496B-8CD1-E5F961B14F25}" presName="childShape" presStyleCnt="0"/>
      <dgm:spPr/>
    </dgm:pt>
  </dgm:ptLst>
  <dgm:cxnLst>
    <dgm:cxn modelId="{0B2E46A5-7576-4C7D-8295-330FD208FC78}" type="presOf" srcId="{7BEDD99F-F25E-496B-8CD1-E5F961B14F25}" destId="{98EEE1EF-9BD8-4601-9634-0A2FE0640BA2}" srcOrd="1" destOrd="0" presId="urn:microsoft.com/office/officeart/2005/8/layout/hierarchy3"/>
    <dgm:cxn modelId="{EBEE2B6C-446A-4BB4-AF0C-3B6F9FD3A0B9}" type="presOf" srcId="{7BEDD99F-F25E-496B-8CD1-E5F961B14F25}" destId="{7EF54C5E-08B2-4EB5-8C9D-8B3A6CF5D91C}" srcOrd="0" destOrd="0" presId="urn:microsoft.com/office/officeart/2005/8/layout/hierarchy3"/>
    <dgm:cxn modelId="{C2B6E0B6-98E6-4684-A408-E00F273B243B}" srcId="{F0B02D71-B672-44AA-968B-B52BD4206E9B}" destId="{7BEDD99F-F25E-496B-8CD1-E5F961B14F25}" srcOrd="0" destOrd="0" parTransId="{9238154B-6688-4E6E-AC4A-517A2020C2CB}" sibTransId="{045DDF70-83D6-4B8D-8C08-A45926DA3801}"/>
    <dgm:cxn modelId="{01BB16B4-052B-4D27-BC78-C040CCD43983}" type="presOf" srcId="{F0B02D71-B672-44AA-968B-B52BD4206E9B}" destId="{A08E4800-6B01-4893-97D7-0819DBD36E91}" srcOrd="0" destOrd="0" presId="urn:microsoft.com/office/officeart/2005/8/layout/hierarchy3"/>
    <dgm:cxn modelId="{144380BB-DDA9-4522-889C-F41AA5D6F906}" type="presParOf" srcId="{A08E4800-6B01-4893-97D7-0819DBD36E91}" destId="{4F9A2154-8ECD-4D45-9561-DE3D75119D82}" srcOrd="0" destOrd="0" presId="urn:microsoft.com/office/officeart/2005/8/layout/hierarchy3"/>
    <dgm:cxn modelId="{32139239-0A60-48F5-830E-A27C6A4AD380}" type="presParOf" srcId="{4F9A2154-8ECD-4D45-9561-DE3D75119D82}" destId="{1D7FDE4C-D57D-4C33-9E84-C176399A8224}" srcOrd="0" destOrd="0" presId="urn:microsoft.com/office/officeart/2005/8/layout/hierarchy3"/>
    <dgm:cxn modelId="{4D1BD86A-EBDF-4995-BC68-88679A9DCB76}" type="presParOf" srcId="{1D7FDE4C-D57D-4C33-9E84-C176399A8224}" destId="{7EF54C5E-08B2-4EB5-8C9D-8B3A6CF5D91C}" srcOrd="0" destOrd="0" presId="urn:microsoft.com/office/officeart/2005/8/layout/hierarchy3"/>
    <dgm:cxn modelId="{3857EE81-6F19-46A2-BB91-179A308462C8}" type="presParOf" srcId="{1D7FDE4C-D57D-4C33-9E84-C176399A8224}" destId="{98EEE1EF-9BD8-4601-9634-0A2FE0640BA2}" srcOrd="1" destOrd="0" presId="urn:microsoft.com/office/officeart/2005/8/layout/hierarchy3"/>
    <dgm:cxn modelId="{88E7E1A5-0091-4B28-A99C-9ADF24F5DC6E}" type="presParOf" srcId="{4F9A2154-8ECD-4D45-9561-DE3D75119D82}" destId="{A1500C36-A6E1-4450-9948-CBFA6E5FF7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Малоимущие, одиноко проживающие граждане,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ситуации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лет; граждане, находящиеся в трудной жизненной ситуации; участники (инвалиды) ВОВ; бывшие несовершеннолетние узники фашистских лагерей, вдовы участников (инвалидов) ВОВ; лица, отбывавшие наказание, назначенное судом; граждане, не имеющие регистрации по месту жительства или месту пребывания в МО «Город Майкоп»; одиноко проживающие пенсионеры, инвалиды или семьи, состоящие из нетрудоспособных членов, проживающие в неблагоустроенном жилье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отбывавшие наказание назначенное судом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Великой Отечественной войны, бывшие несовершеннолетние узники фашистских лагерей, вдовы участников (инвалидов) ВОВ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4FD4ECD0-8802-4243-9882-5D1CBDF8F88B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353CF-67A3-4935-9AE7-587A3325C249}" type="parTrans" cxnId="{410E858F-63A4-4B0B-B02D-27025AEE163F}">
      <dgm:prSet/>
      <dgm:spPr/>
      <dgm:t>
        <a:bodyPr/>
        <a:lstStyle/>
        <a:p>
          <a:endParaRPr lang="ru-RU"/>
        </a:p>
      </dgm:t>
    </dgm:pt>
    <dgm:pt modelId="{3E6410BD-03C0-40F6-98E2-8B99CD63B98A}" type="sibTrans" cxnId="{410E858F-63A4-4B0B-B02D-27025AEE163F}">
      <dgm:prSet/>
      <dgm:spPr/>
      <dgm:t>
        <a:bodyPr/>
        <a:lstStyle/>
        <a:p>
          <a:endParaRPr lang="ru-RU"/>
        </a:p>
      </dgm:t>
    </dgm:pt>
    <dgm:pt modelId="{9F63159E-E94D-4A6F-B384-AAD20C584758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2D0BA703-5ADE-474E-908A-DCF1E6C341DC}" type="pres">
      <dgm:prSet presAssocID="{01F15B10-EEFA-4697-99A2-8EC2DC19A867}" presName="linNode" presStyleCnt="0"/>
      <dgm:spPr/>
    </dgm:pt>
    <dgm:pt modelId="{07D50E57-3A22-4493-8894-0E5CDC1F49DC}" type="pres">
      <dgm:prSet presAssocID="{01F15B10-EEFA-4697-99A2-8EC2DC19A867}" presName="parentText" presStyleLbl="node1" presStyleIdx="0" presStyleCnt="5" custScaleX="277778" custScaleY="17184" custLinFactNeighborX="5094" custLinFactNeighborY="20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61F7E-5E73-49B5-807C-55109A2A9831}" type="pres">
      <dgm:prSet presAssocID="{C9C099AB-766B-4817-BCB4-45E9F0A75C1A}" presName="sp" presStyleCnt="0"/>
      <dgm:spPr/>
    </dgm:pt>
    <dgm:pt modelId="{3C0E6B49-D1AB-438C-8753-72E5A19F1740}" type="pres">
      <dgm:prSet presAssocID="{FC560FA7-ED2F-4CC8-AFE5-53F0641FE4FF}" presName="linNode" presStyleCnt="0"/>
      <dgm:spPr/>
    </dgm:pt>
    <dgm:pt modelId="{AF11F7AC-01D1-4587-914D-6F44166AA9F0}" type="pres">
      <dgm:prSet presAssocID="{FC560FA7-ED2F-4CC8-AFE5-53F0641FE4FF}" presName="parentText" presStyleLbl="node1" presStyleIdx="1" presStyleCnt="5" custScaleX="277778" custScaleY="33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7428E-AD9E-47F1-A056-532CA92FB0F1}" type="pres">
      <dgm:prSet presAssocID="{D24871E3-8FE2-4C2D-8A3A-066C7EDEBD31}" presName="sp" presStyleCnt="0"/>
      <dgm:spPr/>
    </dgm:pt>
    <dgm:pt modelId="{F47EFB73-8D9B-4356-866E-7CAC63F1112A}" type="pres">
      <dgm:prSet presAssocID="{95E7D412-510C-49CE-8F6C-E3B1D4F39A60}" presName="linNode" presStyleCnt="0"/>
      <dgm:spPr/>
    </dgm:pt>
    <dgm:pt modelId="{4EAE1854-DB85-4CB1-9ACE-6FBEE15F5803}" type="pres">
      <dgm:prSet presAssocID="{95E7D412-510C-49CE-8F6C-E3B1D4F39A60}" presName="parentText" presStyleLbl="node1" presStyleIdx="2" presStyleCnt="5" custScaleX="275393" custScaleY="12297" custLinFactNeighborX="11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CB3EF-7143-4E74-BC4E-05BDA75EE5C0}" type="pres">
      <dgm:prSet presAssocID="{5EF42EA1-0C42-408B-91DD-41904D629594}" presName="sp" presStyleCnt="0"/>
      <dgm:spPr/>
    </dgm:pt>
    <dgm:pt modelId="{6211DF8A-994D-4498-A5BE-FE79BEF33543}" type="pres">
      <dgm:prSet presAssocID="{9CDAF842-5E53-4DCE-8183-CD6A1B22BD5C}" presName="linNode" presStyleCnt="0"/>
      <dgm:spPr/>
    </dgm:pt>
    <dgm:pt modelId="{9B141B01-FC48-401B-91DB-21A6FDB9B7D5}" type="pres">
      <dgm:prSet presAssocID="{9CDAF842-5E53-4DCE-8183-CD6A1B22BD5C}" presName="parentText" presStyleLbl="node1" presStyleIdx="3" presStyleCnt="5" custScaleX="277778" custScaleY="11232" custLinFactNeighborX="12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BC1EB-2018-451A-A43A-BC30422784A6}" type="pres">
      <dgm:prSet presAssocID="{708208C9-F121-440B-9D64-B24DDCDEAA3F}" presName="sp" presStyleCnt="0"/>
      <dgm:spPr/>
    </dgm:pt>
    <dgm:pt modelId="{A7FE61C4-9B27-4E24-9DDF-BF7A3816EACF}" type="pres">
      <dgm:prSet presAssocID="{4FD4ECD0-8802-4243-9882-5D1CBDF8F88B}" presName="linNode" presStyleCnt="0"/>
      <dgm:spPr/>
    </dgm:pt>
    <dgm:pt modelId="{363DBDC4-ED01-4198-A1B8-97F720E0208B}" type="pres">
      <dgm:prSet presAssocID="{4FD4ECD0-8802-4243-9882-5D1CBDF8F88B}" presName="parentText" presStyleLbl="node1" presStyleIdx="4" presStyleCnt="5" custScaleX="277506" custScaleY="9089" custLinFactNeighborX="-2489" custLinFactNeighborY="-2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6C3119-1218-4672-9268-D1A7B9560EC2}" type="presOf" srcId="{4FD4ECD0-8802-4243-9882-5D1CBDF8F88B}" destId="{363DBDC4-ED01-4198-A1B8-97F720E0208B}" srcOrd="0" destOrd="0" presId="urn:microsoft.com/office/officeart/2005/8/layout/vList5"/>
    <dgm:cxn modelId="{9EF632AA-655F-4404-8435-13BD28663D15}" type="presOf" srcId="{95E7D412-510C-49CE-8F6C-E3B1D4F39A60}" destId="{4EAE1854-DB85-4CB1-9ACE-6FBEE15F5803}" srcOrd="0" destOrd="0" presId="urn:microsoft.com/office/officeart/2005/8/layout/vList5"/>
    <dgm:cxn modelId="{578E2932-4A2A-4AA7-B2F4-5085FFD42126}" srcId="{5F622B3C-0E9E-485F-8B26-64443203DECF}" destId="{01F15B10-EEFA-4697-99A2-8EC2DC19A867}" srcOrd="0" destOrd="0" parTransId="{9D349E58-5FFC-4B0F-95C0-CBBF4C070741}" sibTransId="{C9C099AB-766B-4817-BCB4-45E9F0A75C1A}"/>
    <dgm:cxn modelId="{410E858F-63A4-4B0B-B02D-27025AEE163F}" srcId="{5F622B3C-0E9E-485F-8B26-64443203DECF}" destId="{4FD4ECD0-8802-4243-9882-5D1CBDF8F88B}" srcOrd="4" destOrd="0" parTransId="{B8E353CF-67A3-4935-9AE7-587A3325C249}" sibTransId="{3E6410BD-03C0-40F6-98E2-8B99CD63B98A}"/>
    <dgm:cxn modelId="{7786127D-0CED-4CF8-BFCF-D2E124D42990}" srcId="{5F622B3C-0E9E-485F-8B26-64443203DECF}" destId="{9CDAF842-5E53-4DCE-8183-CD6A1B22BD5C}" srcOrd="3" destOrd="0" parTransId="{012F4235-8A6B-4D7B-8C35-C35970814AF0}" sibTransId="{708208C9-F121-440B-9D64-B24DDCDEAA3F}"/>
    <dgm:cxn modelId="{0A3C80C8-FCEB-4F3C-9D59-160A9BC2ED74}" type="presOf" srcId="{01F15B10-EEFA-4697-99A2-8EC2DC19A867}" destId="{07D50E57-3A22-4493-8894-0E5CDC1F49DC}" srcOrd="0" destOrd="0" presId="urn:microsoft.com/office/officeart/2005/8/layout/vList5"/>
    <dgm:cxn modelId="{1B60B4D3-1575-44A4-94A6-A33F276DA3D8}" type="presOf" srcId="{9CDAF842-5E53-4DCE-8183-CD6A1B22BD5C}" destId="{9B141B01-FC48-401B-91DB-21A6FDB9B7D5}" srcOrd="0" destOrd="0" presId="urn:microsoft.com/office/officeart/2005/8/layout/vList5"/>
    <dgm:cxn modelId="{3298D4C4-BF51-4C1A-A3A0-97091AF5B209}" srcId="{5F622B3C-0E9E-485F-8B26-64443203DECF}" destId="{95E7D412-510C-49CE-8F6C-E3B1D4F39A60}" srcOrd="2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1" destOrd="0" parTransId="{889A028E-B2BA-4C01-91D4-88101B8152A4}" sibTransId="{D24871E3-8FE2-4C2D-8A3A-066C7EDEBD31}"/>
    <dgm:cxn modelId="{0758C2A4-2A47-49BF-9E67-58B8CF613AA4}" type="presOf" srcId="{5F622B3C-0E9E-485F-8B26-64443203DECF}" destId="{9F63159E-E94D-4A6F-B384-AAD20C584758}" srcOrd="0" destOrd="0" presId="urn:microsoft.com/office/officeart/2005/8/layout/vList5"/>
    <dgm:cxn modelId="{A6AB964B-7EEE-48A3-B1D3-144635F3ED81}" type="presOf" srcId="{FC560FA7-ED2F-4CC8-AFE5-53F0641FE4FF}" destId="{AF11F7AC-01D1-4587-914D-6F44166AA9F0}" srcOrd="0" destOrd="0" presId="urn:microsoft.com/office/officeart/2005/8/layout/vList5"/>
    <dgm:cxn modelId="{2661A4C0-D039-46EC-B86E-89B90D88EE85}" type="presParOf" srcId="{9F63159E-E94D-4A6F-B384-AAD20C584758}" destId="{2D0BA703-5ADE-474E-908A-DCF1E6C341DC}" srcOrd="0" destOrd="0" presId="urn:microsoft.com/office/officeart/2005/8/layout/vList5"/>
    <dgm:cxn modelId="{2A15A9CC-F312-4933-826C-ACE8C4CCB47C}" type="presParOf" srcId="{2D0BA703-5ADE-474E-908A-DCF1E6C341DC}" destId="{07D50E57-3A22-4493-8894-0E5CDC1F49DC}" srcOrd="0" destOrd="0" presId="urn:microsoft.com/office/officeart/2005/8/layout/vList5"/>
    <dgm:cxn modelId="{CB5FAB15-3FF4-42EE-896F-12FEB5AECBCD}" type="presParOf" srcId="{9F63159E-E94D-4A6F-B384-AAD20C584758}" destId="{C0061F7E-5E73-49B5-807C-55109A2A9831}" srcOrd="1" destOrd="0" presId="urn:microsoft.com/office/officeart/2005/8/layout/vList5"/>
    <dgm:cxn modelId="{119DBF07-966D-4B8A-A70E-402DABF215C5}" type="presParOf" srcId="{9F63159E-E94D-4A6F-B384-AAD20C584758}" destId="{3C0E6B49-D1AB-438C-8753-72E5A19F1740}" srcOrd="2" destOrd="0" presId="urn:microsoft.com/office/officeart/2005/8/layout/vList5"/>
    <dgm:cxn modelId="{BD40413F-4B58-4D4D-85C1-001955D9B65B}" type="presParOf" srcId="{3C0E6B49-D1AB-438C-8753-72E5A19F1740}" destId="{AF11F7AC-01D1-4587-914D-6F44166AA9F0}" srcOrd="0" destOrd="0" presId="urn:microsoft.com/office/officeart/2005/8/layout/vList5"/>
    <dgm:cxn modelId="{9D8DD5F4-7C7C-4E13-B094-C578A567D098}" type="presParOf" srcId="{9F63159E-E94D-4A6F-B384-AAD20C584758}" destId="{EE07428E-AD9E-47F1-A056-532CA92FB0F1}" srcOrd="3" destOrd="0" presId="urn:microsoft.com/office/officeart/2005/8/layout/vList5"/>
    <dgm:cxn modelId="{D63A0226-7C99-4CF0-AD77-EED7429B28A1}" type="presParOf" srcId="{9F63159E-E94D-4A6F-B384-AAD20C584758}" destId="{F47EFB73-8D9B-4356-866E-7CAC63F1112A}" srcOrd="4" destOrd="0" presId="urn:microsoft.com/office/officeart/2005/8/layout/vList5"/>
    <dgm:cxn modelId="{0C726899-2318-4BE3-9512-CBFAC86D197A}" type="presParOf" srcId="{F47EFB73-8D9B-4356-866E-7CAC63F1112A}" destId="{4EAE1854-DB85-4CB1-9ACE-6FBEE15F5803}" srcOrd="0" destOrd="0" presId="urn:microsoft.com/office/officeart/2005/8/layout/vList5"/>
    <dgm:cxn modelId="{30E57B9C-D70D-4001-B44E-FF7D35BD04A8}" type="presParOf" srcId="{9F63159E-E94D-4A6F-B384-AAD20C584758}" destId="{E5BCB3EF-7143-4E74-BC4E-05BDA75EE5C0}" srcOrd="5" destOrd="0" presId="urn:microsoft.com/office/officeart/2005/8/layout/vList5"/>
    <dgm:cxn modelId="{CD38CA43-8983-4F37-8FEC-1C16D77DFEA4}" type="presParOf" srcId="{9F63159E-E94D-4A6F-B384-AAD20C584758}" destId="{6211DF8A-994D-4498-A5BE-FE79BEF33543}" srcOrd="6" destOrd="0" presId="urn:microsoft.com/office/officeart/2005/8/layout/vList5"/>
    <dgm:cxn modelId="{44E62CA9-2182-4837-B628-F1B92830A4D6}" type="presParOf" srcId="{6211DF8A-994D-4498-A5BE-FE79BEF33543}" destId="{9B141B01-FC48-401B-91DB-21A6FDB9B7D5}" srcOrd="0" destOrd="0" presId="urn:microsoft.com/office/officeart/2005/8/layout/vList5"/>
    <dgm:cxn modelId="{38AAFD0E-EDB4-4751-8779-D4A273DECF50}" type="presParOf" srcId="{9F63159E-E94D-4A6F-B384-AAD20C584758}" destId="{6CDBC1EB-2018-451A-A43A-BC30422784A6}" srcOrd="7" destOrd="0" presId="urn:microsoft.com/office/officeart/2005/8/layout/vList5"/>
    <dgm:cxn modelId="{5C5F90C5-2C65-4B49-A7D2-F59A53D1A15A}" type="presParOf" srcId="{9F63159E-E94D-4A6F-B384-AAD20C584758}" destId="{A7FE61C4-9B27-4E24-9DDF-BF7A3816EACF}" srcOrd="8" destOrd="0" presId="urn:microsoft.com/office/officeart/2005/8/layout/vList5"/>
    <dgm:cxn modelId="{68A3C2AB-B50F-4BBB-9476-9B16CDEBFBE5}" type="presParOf" srcId="{A7FE61C4-9B27-4E24-9DDF-BF7A3816EACF}" destId="{363DBDC4-ED01-4198-A1B8-97F720E020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Дети-сироты и дети, оставшиеся без попечения родителей и лица из их числа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Граждане, которым присвоено звание «Почетный гражданин города Майкопа»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замещавшие должности муниципальной службы 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(законные представители), имеющие право на компенсационные выплаты, чей ребенок посещает дошкольное образовательное учреждение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Молодые семьи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5" custScaleX="254811" custScaleY="9261" custLinFactNeighborX="2794" custLinFactNeighborY="-247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60520-00C5-4A4E-B16B-2B10B05A3D24}" type="pres">
      <dgm:prSet presAssocID="{B52D5D84-D3A7-41EA-89E2-EF739E2EC5A3}" presName="sp" presStyleCnt="0"/>
      <dgm:spPr/>
    </dgm:pt>
    <dgm:pt modelId="{00343824-16EE-4970-B1D6-65A9255ADD50}" type="pres">
      <dgm:prSet presAssocID="{01F15B10-EEFA-4697-99A2-8EC2DC19A867}" presName="linNode" presStyleCnt="0"/>
      <dgm:spPr/>
    </dgm:pt>
    <dgm:pt modelId="{2A60DDC7-68F4-4CC0-982C-BC05531D78BF}" type="pres">
      <dgm:prSet presAssocID="{01F15B10-EEFA-4697-99A2-8EC2DC19A867}" presName="parentText" presStyleLbl="node1" presStyleIdx="1" presStyleCnt="5" custScaleX="259857" custScaleY="13131" custLinFactNeighborX="-1109" custLinFactNeighborY="-19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97EDA-038E-4C03-A19A-5E33F89DAD36}" type="pres">
      <dgm:prSet presAssocID="{C9C099AB-766B-4817-BCB4-45E9F0A75C1A}" presName="sp" presStyleCnt="0"/>
      <dgm:spPr/>
    </dgm:pt>
    <dgm:pt modelId="{FB98301E-497C-421F-8F60-AFF58F2C7EF9}" type="pres">
      <dgm:prSet presAssocID="{FC560FA7-ED2F-4CC8-AFE5-53F0641FE4FF}" presName="linNode" presStyleCnt="0"/>
      <dgm:spPr/>
    </dgm:pt>
    <dgm:pt modelId="{44E0CDC3-E6AB-442E-AD86-7CC5BA6F3728}" type="pres">
      <dgm:prSet presAssocID="{FC560FA7-ED2F-4CC8-AFE5-53F0641FE4FF}" presName="parentText" presStyleLbl="node1" presStyleIdx="2" presStyleCnt="5" custScaleX="260128" custScaleY="15913" custLinFactNeighborX="-8825" custLinFactNeighborY="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0C945-D63A-4217-A0DB-2709216DBF43}" type="pres">
      <dgm:prSet presAssocID="{D24871E3-8FE2-4C2D-8A3A-066C7EDEBD31}" presName="sp" presStyleCnt="0"/>
      <dgm:spPr/>
    </dgm:pt>
    <dgm:pt modelId="{2525D99B-9245-4284-B736-8715E4371F55}" type="pres">
      <dgm:prSet presAssocID="{95E7D412-510C-49CE-8F6C-E3B1D4F39A60}" presName="linNode" presStyleCnt="0"/>
      <dgm:spPr/>
    </dgm:pt>
    <dgm:pt modelId="{DB8D0F4E-CAC9-479E-AAC9-F482EDD8056D}" type="pres">
      <dgm:prSet presAssocID="{95E7D412-510C-49CE-8F6C-E3B1D4F39A60}" presName="parentText" presStyleLbl="node1" presStyleIdx="3" presStyleCnt="5" custScaleX="259854" custScaleY="16863" custLinFactNeighborX="-1109" custLinFactNeighborY="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F3D92-5FCE-4C91-8895-572FCF97D46A}" type="pres">
      <dgm:prSet presAssocID="{5EF42EA1-0C42-408B-91DD-41904D629594}" presName="sp" presStyleCnt="0"/>
      <dgm:spPr/>
    </dgm:pt>
    <dgm:pt modelId="{3F71B908-0995-41F3-9C4C-A1A09299D5BB}" type="pres">
      <dgm:prSet presAssocID="{9CDAF842-5E53-4DCE-8183-CD6A1B22BD5C}" presName="linNode" presStyleCnt="0"/>
      <dgm:spPr/>
    </dgm:pt>
    <dgm:pt modelId="{86732500-D7DC-49E7-82CA-4898AA914325}" type="pres">
      <dgm:prSet presAssocID="{9CDAF842-5E53-4DCE-8183-CD6A1B22BD5C}" presName="parentText" presStyleLbl="node1" presStyleIdx="4" presStyleCnt="5" custScaleX="255104" custScaleY="15478" custLinFactNeighborX="-1109" custLinFactNeighborY="-8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E744EA-9066-4FBA-9A6E-2CFD02CF2597}" type="presOf" srcId="{FC560FA7-ED2F-4CC8-AFE5-53F0641FE4FF}" destId="{44E0CDC3-E6AB-442E-AD86-7CC5BA6F3728}" srcOrd="0" destOrd="0" presId="urn:microsoft.com/office/officeart/2005/8/layout/vList5"/>
    <dgm:cxn modelId="{6F102D10-807E-44B0-8192-39B463D61562}" type="presOf" srcId="{9CDAF842-5E53-4DCE-8183-CD6A1B22BD5C}" destId="{86732500-D7DC-49E7-82CA-4898AA914325}" srcOrd="0" destOrd="0" presId="urn:microsoft.com/office/officeart/2005/8/layout/vList5"/>
    <dgm:cxn modelId="{578E2932-4A2A-4AA7-B2F4-5085FFD42126}" srcId="{5F622B3C-0E9E-485F-8B26-64443203DECF}" destId="{01F15B10-EEFA-4697-99A2-8EC2DC19A867}" srcOrd="1" destOrd="0" parTransId="{9D349E58-5FFC-4B0F-95C0-CBBF4C070741}" sibTransId="{C9C099AB-766B-4817-BCB4-45E9F0A75C1A}"/>
    <dgm:cxn modelId="{788C4AAD-63A2-4B92-A960-4390242001F3}" type="presOf" srcId="{355A520B-A8CB-439C-AD3C-44E77993B181}" destId="{DFD2F425-DAB4-4AA2-A215-B5E71800DCA8}" srcOrd="0" destOrd="0" presId="urn:microsoft.com/office/officeart/2005/8/layout/vList5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361E98F6-1D7C-4E38-B959-33DF866E2747}" type="presOf" srcId="{5F622B3C-0E9E-485F-8B26-64443203DECF}" destId="{D61FE14C-8119-40B5-9330-6B5011C6910B}" srcOrd="0" destOrd="0" presId="urn:microsoft.com/office/officeart/2005/8/layout/vList5"/>
    <dgm:cxn modelId="{218390AE-4804-4916-BC56-DAB56CF12CFC}" type="presOf" srcId="{95E7D412-510C-49CE-8F6C-E3B1D4F39A60}" destId="{DB8D0F4E-CAC9-479E-AAC9-F482EDD8056D}" srcOrd="0" destOrd="0" presId="urn:microsoft.com/office/officeart/2005/8/layout/vList5"/>
    <dgm:cxn modelId="{7786127D-0CED-4CF8-BFCF-D2E124D42990}" srcId="{5F622B3C-0E9E-485F-8B26-64443203DECF}" destId="{9CDAF842-5E53-4DCE-8183-CD6A1B22BD5C}" srcOrd="4" destOrd="0" parTransId="{012F4235-8A6B-4D7B-8C35-C35970814AF0}" sibTransId="{708208C9-F121-440B-9D64-B24DDCDEAA3F}"/>
    <dgm:cxn modelId="{3298D4C4-BF51-4C1A-A3A0-97091AF5B209}" srcId="{5F622B3C-0E9E-485F-8B26-64443203DECF}" destId="{95E7D412-510C-49CE-8F6C-E3B1D4F39A60}" srcOrd="3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2" destOrd="0" parTransId="{889A028E-B2BA-4C01-91D4-88101B8152A4}" sibTransId="{D24871E3-8FE2-4C2D-8A3A-066C7EDEBD31}"/>
    <dgm:cxn modelId="{C7A0AC81-AF2A-48F2-AD63-EDD63E030680}" type="presOf" srcId="{01F15B10-EEFA-4697-99A2-8EC2DC19A867}" destId="{2A60DDC7-68F4-4CC0-982C-BC05531D78BF}" srcOrd="0" destOrd="0" presId="urn:microsoft.com/office/officeart/2005/8/layout/vList5"/>
    <dgm:cxn modelId="{B7A453AB-DF70-476E-897F-CF59ABDC14B7}" type="presParOf" srcId="{D61FE14C-8119-40B5-9330-6B5011C6910B}" destId="{8AEF4A9D-E000-4530-8F2A-5AF332BA5CDD}" srcOrd="0" destOrd="0" presId="urn:microsoft.com/office/officeart/2005/8/layout/vList5"/>
    <dgm:cxn modelId="{15F73ED1-640E-44AA-A2E9-3DF7641E9391}" type="presParOf" srcId="{8AEF4A9D-E000-4530-8F2A-5AF332BA5CDD}" destId="{DFD2F425-DAB4-4AA2-A215-B5E71800DCA8}" srcOrd="0" destOrd="0" presId="urn:microsoft.com/office/officeart/2005/8/layout/vList5"/>
    <dgm:cxn modelId="{A5125A4D-E9E7-45A7-AF44-F99B09A4F161}" type="presParOf" srcId="{D61FE14C-8119-40B5-9330-6B5011C6910B}" destId="{D5260520-00C5-4A4E-B16B-2B10B05A3D24}" srcOrd="1" destOrd="0" presId="urn:microsoft.com/office/officeart/2005/8/layout/vList5"/>
    <dgm:cxn modelId="{1B4F8BBE-07CE-4D13-A489-E468353BF12E}" type="presParOf" srcId="{D61FE14C-8119-40B5-9330-6B5011C6910B}" destId="{00343824-16EE-4970-B1D6-65A9255ADD50}" srcOrd="2" destOrd="0" presId="urn:microsoft.com/office/officeart/2005/8/layout/vList5"/>
    <dgm:cxn modelId="{429C7CF7-94B6-4AEE-A3B3-259D65DC0716}" type="presParOf" srcId="{00343824-16EE-4970-B1D6-65A9255ADD50}" destId="{2A60DDC7-68F4-4CC0-982C-BC05531D78BF}" srcOrd="0" destOrd="0" presId="urn:microsoft.com/office/officeart/2005/8/layout/vList5"/>
    <dgm:cxn modelId="{DAD74E1F-6752-410B-A8F3-E865F344C804}" type="presParOf" srcId="{D61FE14C-8119-40B5-9330-6B5011C6910B}" destId="{D8097EDA-038E-4C03-A19A-5E33F89DAD36}" srcOrd="3" destOrd="0" presId="urn:microsoft.com/office/officeart/2005/8/layout/vList5"/>
    <dgm:cxn modelId="{6DF71DD2-23F7-4F70-9C08-EBE23CFA23B1}" type="presParOf" srcId="{D61FE14C-8119-40B5-9330-6B5011C6910B}" destId="{FB98301E-497C-421F-8F60-AFF58F2C7EF9}" srcOrd="4" destOrd="0" presId="urn:microsoft.com/office/officeart/2005/8/layout/vList5"/>
    <dgm:cxn modelId="{76F9B28F-CD1D-4BB4-AE81-13E04BDCED0F}" type="presParOf" srcId="{FB98301E-497C-421F-8F60-AFF58F2C7EF9}" destId="{44E0CDC3-E6AB-442E-AD86-7CC5BA6F3728}" srcOrd="0" destOrd="0" presId="urn:microsoft.com/office/officeart/2005/8/layout/vList5"/>
    <dgm:cxn modelId="{F02A4D1A-8E67-4B9E-AA13-75E1361A55CA}" type="presParOf" srcId="{D61FE14C-8119-40B5-9330-6B5011C6910B}" destId="{DA70C945-D63A-4217-A0DB-2709216DBF43}" srcOrd="5" destOrd="0" presId="urn:microsoft.com/office/officeart/2005/8/layout/vList5"/>
    <dgm:cxn modelId="{E07B386F-BABD-4A8B-A621-7D0152610238}" type="presParOf" srcId="{D61FE14C-8119-40B5-9330-6B5011C6910B}" destId="{2525D99B-9245-4284-B736-8715E4371F55}" srcOrd="6" destOrd="0" presId="urn:microsoft.com/office/officeart/2005/8/layout/vList5"/>
    <dgm:cxn modelId="{DB480B39-41C1-4E25-AE07-3306B55BF709}" type="presParOf" srcId="{2525D99B-9245-4284-B736-8715E4371F55}" destId="{DB8D0F4E-CAC9-479E-AAC9-F482EDD8056D}" srcOrd="0" destOrd="0" presId="urn:microsoft.com/office/officeart/2005/8/layout/vList5"/>
    <dgm:cxn modelId="{34B15ED5-0A14-4A57-B601-3A42F604C374}" type="presParOf" srcId="{D61FE14C-8119-40B5-9330-6B5011C6910B}" destId="{0CCF3D92-5FCE-4C91-8895-572FCF97D46A}" srcOrd="7" destOrd="0" presId="urn:microsoft.com/office/officeart/2005/8/layout/vList5"/>
    <dgm:cxn modelId="{BA7AEB0A-EF37-4109-9991-1FBF3B751001}" type="presParOf" srcId="{D61FE14C-8119-40B5-9330-6B5011C6910B}" destId="{3F71B908-0995-41F3-9C4C-A1A09299D5BB}" srcOrd="8" destOrd="0" presId="urn:microsoft.com/office/officeart/2005/8/layout/vList5"/>
    <dgm:cxn modelId="{C5A75B2E-2AB7-48D2-B792-326EBFDE175B}" type="presParOf" srcId="{3F71B908-0995-41F3-9C4C-A1A09299D5BB}" destId="{86732500-D7DC-49E7-82CA-4898AA9143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работающие в сельских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D5365469-1758-40E1-B2A5-C833221F1E3D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проживающие и работающие в сельских 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003A5-AA1D-4899-837A-DD53B3103708}" type="parTrans" cxnId="{3889783C-FAAA-4A26-A868-98CF73F2ECE6}">
      <dgm:prSet/>
      <dgm:spPr/>
      <dgm:t>
        <a:bodyPr/>
        <a:lstStyle/>
        <a:p>
          <a:endParaRPr lang="ru-RU"/>
        </a:p>
      </dgm:t>
    </dgm:pt>
    <dgm:pt modelId="{A11BC011-A8F5-45B7-8C31-ED6283AE3759}" type="sibTrans" cxnId="{3889783C-FAAA-4A26-A868-98CF73F2ECE6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2" custScaleX="277778" custScaleY="17706" custLinFactNeighborX="22417" custLinFactNeighborY="-372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B13BB-7B24-4B41-B0B8-2FDBA0AD6EAE}" type="pres">
      <dgm:prSet presAssocID="{B52D5D84-D3A7-41EA-89E2-EF739E2EC5A3}" presName="sp" presStyleCnt="0"/>
      <dgm:spPr/>
    </dgm:pt>
    <dgm:pt modelId="{7DD17814-07E4-4B69-8448-612BA06858F5}" type="pres">
      <dgm:prSet presAssocID="{D5365469-1758-40E1-B2A5-C833221F1E3D}" presName="linNode" presStyleCnt="0"/>
      <dgm:spPr/>
    </dgm:pt>
    <dgm:pt modelId="{0B4E3474-DD6E-4B88-9740-E6CEA2F0B00E}" type="pres">
      <dgm:prSet presAssocID="{D5365469-1758-40E1-B2A5-C833221F1E3D}" presName="parentText" presStyleLbl="node1" presStyleIdx="1" presStyleCnt="2" custScaleX="275925" custScaleY="16040" custLinFactNeighborX="28389" custLinFactNeighborY="-312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9783C-FAAA-4A26-A868-98CF73F2ECE6}" srcId="{5F622B3C-0E9E-485F-8B26-64443203DECF}" destId="{D5365469-1758-40E1-B2A5-C833221F1E3D}" srcOrd="1" destOrd="0" parTransId="{43D003A5-AA1D-4899-837A-DD53B3103708}" sibTransId="{A11BC011-A8F5-45B7-8C31-ED6283AE3759}"/>
    <dgm:cxn modelId="{17D6A0F2-5F9F-4F74-B691-20D0CABC066E}" type="presOf" srcId="{5F622B3C-0E9E-485F-8B26-64443203DECF}" destId="{D61FE14C-8119-40B5-9330-6B5011C6910B}" srcOrd="0" destOrd="0" presId="urn:microsoft.com/office/officeart/2005/8/layout/vList5"/>
    <dgm:cxn modelId="{A589E563-F23A-4C03-BDDF-71A2D6876A7D}" type="presOf" srcId="{D5365469-1758-40E1-B2A5-C833221F1E3D}" destId="{0B4E3474-DD6E-4B88-9740-E6CEA2F0B00E}" srcOrd="0" destOrd="0" presId="urn:microsoft.com/office/officeart/2005/8/layout/vList5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3D292771-75FA-4AE1-8250-2216EC158309}" type="presOf" srcId="{355A520B-A8CB-439C-AD3C-44E77993B181}" destId="{DFD2F425-DAB4-4AA2-A215-B5E71800DCA8}" srcOrd="0" destOrd="0" presId="urn:microsoft.com/office/officeart/2005/8/layout/vList5"/>
    <dgm:cxn modelId="{FF28BA83-900A-438C-A1E6-B3BA92324ED5}" type="presParOf" srcId="{D61FE14C-8119-40B5-9330-6B5011C6910B}" destId="{8AEF4A9D-E000-4530-8F2A-5AF332BA5CDD}" srcOrd="0" destOrd="0" presId="urn:microsoft.com/office/officeart/2005/8/layout/vList5"/>
    <dgm:cxn modelId="{C62F5CF5-0393-4B06-A137-4BF8C3176AF3}" type="presParOf" srcId="{8AEF4A9D-E000-4530-8F2A-5AF332BA5CDD}" destId="{DFD2F425-DAB4-4AA2-A215-B5E71800DCA8}" srcOrd="0" destOrd="0" presId="urn:microsoft.com/office/officeart/2005/8/layout/vList5"/>
    <dgm:cxn modelId="{4868CFD9-0089-441F-840E-124BD468828E}" type="presParOf" srcId="{D61FE14C-8119-40B5-9330-6B5011C6910B}" destId="{99BB13BB-7B24-4B41-B0B8-2FDBA0AD6EAE}" srcOrd="1" destOrd="0" presId="urn:microsoft.com/office/officeart/2005/8/layout/vList5"/>
    <dgm:cxn modelId="{43C68543-A2FB-4CC4-85C7-97173500BCCD}" type="presParOf" srcId="{D61FE14C-8119-40B5-9330-6B5011C6910B}" destId="{7DD17814-07E4-4B69-8448-612BA06858F5}" srcOrd="2" destOrd="0" presId="urn:microsoft.com/office/officeart/2005/8/layout/vList5"/>
    <dgm:cxn modelId="{23CBBCDD-ED3E-4A4E-B22D-B777889BEDFD}" type="presParOf" srcId="{7DD17814-07E4-4B69-8448-612BA06858F5}" destId="{0B4E3474-DD6E-4B88-9740-E6CEA2F0B00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54C5E-08B2-4EB5-8C9D-8B3A6CF5D91C}">
      <dsp:nvSpPr>
        <dsp:cNvPr id="0" name=""/>
        <dsp:cNvSpPr/>
      </dsp:nvSpPr>
      <dsp:spPr>
        <a:xfrm>
          <a:off x="0" y="189894"/>
          <a:ext cx="4032448" cy="15382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</a:t>
          </a:r>
          <a:r>
            <a:rPr lang="ru-RU" sz="1500" b="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345,5 </a:t>
          </a: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sz="15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55" y="234949"/>
        <a:ext cx="3942338" cy="1448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0.10521</cdr:x>
      <cdr:y>0.17647</cdr:y>
    </cdr:from>
    <cdr:to>
      <cdr:x>0.26923</cdr:x>
      <cdr:y>0.33874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863623" y="864096"/>
          <a:ext cx="1346448" cy="79453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1 530 449,8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0.3245</cdr:x>
      <cdr:y>0.11765</cdr:y>
    </cdr:from>
    <cdr:to>
      <cdr:x>0.49117</cdr:x>
      <cdr:y>0.27941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2663823" y="576064"/>
          <a:ext cx="1368152" cy="792088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</a:t>
          </a:r>
        </a:p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1 753 281,0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0.5438</cdr:x>
      <cdr:y>0.04412</cdr:y>
    </cdr:from>
    <cdr:to>
      <cdr:x>0.71047</cdr:x>
      <cdr:y>0.20588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4464023" y="216024"/>
          <a:ext cx="1368152" cy="792088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</a:t>
          </a:r>
        </a:p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2 003 324,8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0.23535</cdr:x>
      <cdr:y>0.09769</cdr:y>
    </cdr:from>
    <cdr:to>
      <cdr:x>0.34081</cdr:x>
      <cdr:y>0.19666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20847862">
          <a:off x="1931986" y="478336"/>
          <a:ext cx="865655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14,6%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0.45338</cdr:x>
      <cdr:y>0.03668</cdr:y>
    </cdr:from>
    <cdr:to>
      <cdr:x>0.55865</cdr:x>
      <cdr:y>0.13566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20660604">
          <a:off x="3721772" y="179616"/>
          <a:ext cx="864096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14,3%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3637"/>
          </a:xfrm>
          <a:prstGeom prst="rect">
            <a:avLst/>
          </a:prstGeom>
        </p:spPr>
        <p:txBody>
          <a:bodyPr vert="horz" lIns="90553" tIns="45277" rIns="90553" bIns="452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3637"/>
          </a:xfrm>
          <a:prstGeom prst="rect">
            <a:avLst/>
          </a:prstGeom>
        </p:spPr>
        <p:txBody>
          <a:bodyPr vert="horz" lIns="90553" tIns="45277" rIns="90553" bIns="45277" rtlCol="0"/>
          <a:lstStyle>
            <a:lvl1pPr algn="r">
              <a:defRPr sz="1200"/>
            </a:lvl1pPr>
          </a:lstStyle>
          <a:p>
            <a:fld id="{B86D9DFA-CE70-40B6-8427-3134F51EDE22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1363"/>
            <a:ext cx="4941887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53" tIns="45277" rIns="90553" bIns="452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3487"/>
            <a:ext cx="5408930" cy="4447458"/>
          </a:xfrm>
          <a:prstGeom prst="rect">
            <a:avLst/>
          </a:prstGeom>
        </p:spPr>
        <p:txBody>
          <a:bodyPr vert="horz" lIns="90553" tIns="45277" rIns="90553" bIns="452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975"/>
            <a:ext cx="2929837" cy="49363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975"/>
            <a:ext cx="2929837" cy="493637"/>
          </a:xfrm>
          <a:prstGeom prst="rect">
            <a:avLst/>
          </a:prstGeom>
        </p:spPr>
        <p:txBody>
          <a:bodyPr vert="horz" lIns="90553" tIns="45277" rIns="90553" bIns="45277" rtlCol="0" anchor="b"/>
          <a:lstStyle>
            <a:lvl1pPr algn="r">
              <a:defRPr sz="1200"/>
            </a:lvl1pPr>
          </a:lstStyle>
          <a:p>
            <a:fld id="{CF83C872-9A41-4748-BE5E-1C8287176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5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1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2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0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0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2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3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41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5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72DB5-F237-47A1-9A12-4B713C6AD6D1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5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.net/uploads/posts/2021-01/1611955130_12-p-foni-dlya-prezentatsii-s-gorodam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16389" r="28917" b="21194"/>
          <a:stretch/>
        </p:blipFill>
        <p:spPr bwMode="auto">
          <a:xfrm>
            <a:off x="0" y="0"/>
            <a:ext cx="9144000" cy="68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23528" y="332656"/>
            <a:ext cx="8761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МУНИЦИПАЛЬНОГО ОБРАЗОВАНИЯ </a:t>
            </a:r>
            <a:endParaRPr lang="ru-RU" alt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МАЙКОП» ЗА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23528" y="2670011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01131" y="5445224"/>
            <a:ext cx="8280151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Разработчик: Финансовое управление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Администрации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7735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-6846" y="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Бюджетообразующие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организации муниципального образования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«Город Майкоп»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234866" cy="26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717045"/>
            <a:ext cx="5400600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Молкомбинат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«Адыгейский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ТД «Виктория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«Питейный дом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МПК «Пивоваренный завод «Майкопский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Шпагатная фабрика «Майкопская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«Полиграф-Юг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Зарем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«Майкопский машиностроительный завод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Зарем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89132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потерь бюджета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от предоставления льгот, установленных местными нормативными правовыми актами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состоянию на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01.01.2023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данным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УФНС по РА)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81544"/>
              </p:ext>
            </p:extLst>
          </p:nvPr>
        </p:nvGraphicFramePr>
        <p:xfrm>
          <a:off x="269522" y="1268760"/>
          <a:ext cx="8604956" cy="512978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45250"/>
                <a:gridCol w="2171467"/>
                <a:gridCol w="1677380"/>
                <a:gridCol w="1036953"/>
                <a:gridCol w="1036953"/>
                <a:gridCol w="1036953"/>
              </a:tblGrid>
              <a:tr h="10743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r>
                        <a:rPr lang="ru-RU" sz="1300" b="1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получателей льготы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Основание  введения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предоставления льготы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Порядок применения льготы</a:t>
                      </a:r>
                      <a:endParaRPr lang="ru-RU" sz="13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 льгот  (чел)</a:t>
                      </a:r>
                      <a:endParaRPr lang="ru-RU" sz="13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выпадающих доходов (тыс. руб.)</a:t>
                      </a:r>
                      <a:endParaRPr lang="ru-RU" sz="13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</a:tr>
              <a:tr h="27212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472458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Ветераны и инвалиды ВОВ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endParaRPr lang="ru-RU" sz="13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</a:t>
                      </a:r>
                      <a:endParaRPr lang="ru-RU" sz="13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3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 размере   100%</a:t>
                      </a:r>
                      <a:endParaRPr lang="ru-RU" sz="13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3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3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13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13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68582" marR="68582" marT="0" marB="0"/>
                </a:tc>
              </a:tr>
              <a:tr h="1472458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Индивидуальные предприниматели и юридические лица, реализующие инвестиционные проекты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3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/>
                </a:tc>
                <a:tc>
                  <a:txBody>
                    <a:bodyPr/>
                    <a:lstStyle/>
                    <a:p>
                      <a:pPr indent="457200" algn="l"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стимулирующая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размере </a:t>
                      </a:r>
                    </a:p>
                    <a:p>
                      <a:pPr algn="ctr" fontAlgn="b"/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20%</a:t>
                      </a:r>
                      <a:endParaRPr lang="ru-RU" sz="13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"/>
          <a:stretch/>
        </p:blipFill>
        <p:spPr bwMode="auto">
          <a:xfrm>
            <a:off x="-1" y="1"/>
            <a:ext cx="1763689" cy="125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69565" y="98072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38265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налоговых доходов в бюджет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2020-2022 гг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92979"/>
              </p:ext>
            </p:extLst>
          </p:nvPr>
        </p:nvGraphicFramePr>
        <p:xfrm>
          <a:off x="251521" y="1484784"/>
          <a:ext cx="8640958" cy="504164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28572"/>
                <a:gridCol w="1345210"/>
                <a:gridCol w="1383588"/>
                <a:gridCol w="1383588"/>
              </a:tblGrid>
              <a:tr h="552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801 452,5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837 381,2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921 105,3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  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801 452,5 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837 381,2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921 105,3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товары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(работы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услуги):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29 161,4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33 286,0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в РФ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29 161,4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41 771,4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330 726,0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435 313,9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налог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УСН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252 921,6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367 716,4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460 598,8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налог на вмененный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 деятельности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66 805,0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20 946,6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1 026,5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сельскохозяйственный 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7 720,4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11 909,7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14 761,6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 патентной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34 741,2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45 619,5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203 563,5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253 545,8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227 859,8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имущество физических лиц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53 837,0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88 812,4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57 551,2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имущество организаций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84 553,2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95 514,7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100 853,6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земельный  налог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65 173,3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69 218,7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69 455,0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Налоги, сборы и регул. платежи  за пользование природ.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добычу общераспространенных полезных ископаемых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011,6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26 005,3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отмененным налогам и сборам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31327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Итого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1 397 599,6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1 595 139,4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1 751 194,7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163"/>
            <a:ext cx="2521099" cy="16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28384" y="119675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19471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6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54649"/>
            <a:ext cx="6228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в бюджет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2020-2022 гг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605147"/>
              </p:ext>
            </p:extLst>
          </p:nvPr>
        </p:nvGraphicFramePr>
        <p:xfrm>
          <a:off x="287523" y="1196752"/>
          <a:ext cx="8568953" cy="547260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004557"/>
                <a:gridCol w="1296144"/>
                <a:gridCol w="1152128"/>
                <a:gridCol w="1116124"/>
              </a:tblGrid>
              <a:tr h="6080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</a:tr>
              <a:tr h="4920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использования имущества, находящегося в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государственной и муниципальной собственности: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74 793,4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87 709,6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150 454,8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63190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 в виде прибыли, приходящейся на доли в уставных (складочных)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капиталах хозяйственных товариществ и обществ, или дивидендов по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акциям, принадлежащим городским округам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404,7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588,7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453,3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1055861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доходы, получаемые в виде арендной либо иной платы за передачу в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возмездное пользование государственного и муниципального имущества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(за исключением имущества бюджетных и автономных учреждений, а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также имущества государственных и муниципальных унитарных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предприятий, в том числе казенных)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74 013,1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86 958,4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149 294,8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654449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 от перечисления части прибыли, остающейся после уплаты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налогов и иных обязательных платежей  муниципальных унитарных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предприятий, созданных городскими округами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375,6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162,5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706,7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5201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Платежи при пользовании природными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8 927,1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8 019,6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7 285,7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5201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плата за негативное воздействие на окружающую среду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8 927,1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8 019,6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7 285,7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462769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оказания платных услуг (работ) и компенсации затрат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12 349,6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12 938,4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29 660,7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8451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продажи материальных и нематериальных активов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24 820,3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42 701,2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57 776,3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3726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Штрафы, санкции, возмещение ущерба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11 847,4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6 772,8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6 952,6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3726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Прочие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30446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4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Итого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132 850,2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158 141,6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252 130,1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" y="-12576"/>
            <a:ext cx="1800200" cy="172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97557" y="888643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22137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258888" y="328613"/>
            <a:ext cx="6273800" cy="6953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доходов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10089591"/>
              </p:ext>
            </p:extLst>
          </p:nvPr>
        </p:nvGraphicFramePr>
        <p:xfrm>
          <a:off x="323528" y="1268760"/>
          <a:ext cx="849694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0352" y="100221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58639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-7615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22523"/>
            <a:ext cx="9001125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effectLst/>
              </a:rPr>
              <a:t>                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поступлений по основным доходным источникам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60215524"/>
              </p:ext>
            </p:extLst>
          </p:nvPr>
        </p:nvGraphicFramePr>
        <p:xfrm>
          <a:off x="423925" y="1628800"/>
          <a:ext cx="828092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Овал 4"/>
          <p:cNvSpPr/>
          <p:nvPr/>
        </p:nvSpPr>
        <p:spPr>
          <a:xfrm>
            <a:off x="611560" y="842070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+10%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(+83 724,1)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339752" y="2636912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+19,9%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(+86 692,5)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067944" y="3717032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-10,1%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(-25 686,0)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96136" y="4431754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+71,5%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(+62 745,2)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899592" y="1628800"/>
            <a:ext cx="1152128" cy="57606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555776" y="3449588"/>
            <a:ext cx="1224136" cy="55547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55976" y="4653136"/>
            <a:ext cx="1152128" cy="288032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272547" y="5229200"/>
            <a:ext cx="1008112" cy="37075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740352" y="118650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05722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7251"/>
          <a:stretch/>
        </p:blipFill>
        <p:spPr bwMode="auto">
          <a:xfrm>
            <a:off x="-41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algn="ctr">
              <a:defRPr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Структура поступлений налоговых и неналоговых доходов в бюджет по видам       за 2022 год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52011993"/>
              </p:ext>
            </p:extLst>
          </p:nvPr>
        </p:nvGraphicFramePr>
        <p:xfrm>
          <a:off x="1835696" y="1397000"/>
          <a:ext cx="5544616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844824"/>
            <a:ext cx="1800200" cy="9144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1844824"/>
            <a:ext cx="1656184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2452" y="3329930"/>
            <a:ext cx="163448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1 754 194,7 тыс. руб.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03926" y="3297535"/>
            <a:ext cx="1634480" cy="914400"/>
          </a:xfrm>
          <a:prstGeom prst="roundRect">
            <a:avLst/>
          </a:prstGeom>
          <a:solidFill>
            <a:srgbClr val="F7B511">
              <a:alpha val="49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252 130,1 тыс. руб.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2501" y="5301208"/>
            <a:ext cx="2880320" cy="91440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ВСЕГО: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2 003 324,8 тыс. руб.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6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716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администрирования налоговых и неналоговых доходов за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99260067"/>
              </p:ext>
            </p:extLst>
          </p:nvPr>
        </p:nvGraphicFramePr>
        <p:xfrm>
          <a:off x="683568" y="1412776"/>
          <a:ext cx="78488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2886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180638"/>
              </p:ext>
            </p:extLst>
          </p:nvPr>
        </p:nvGraphicFramePr>
        <p:xfrm>
          <a:off x="2123728" y="91118"/>
          <a:ext cx="6625160" cy="822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625160"/>
              </a:tblGrid>
              <a:tr h="822325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Динамика расходов муниципального бюджета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 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2020 – 2022 гг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kern="1200" baseline="0" dirty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0" marR="7620" marT="7627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51060"/>
              </p:ext>
            </p:extLst>
          </p:nvPr>
        </p:nvGraphicFramePr>
        <p:xfrm>
          <a:off x="323528" y="1124744"/>
          <a:ext cx="8568952" cy="547595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952328"/>
                <a:gridCol w="965230"/>
                <a:gridCol w="1049951"/>
                <a:gridCol w="1049951"/>
                <a:gridCol w="1004791"/>
                <a:gridCol w="1004791"/>
                <a:gridCol w="541910"/>
              </a:tblGrid>
              <a:tr h="38103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Общегосударственные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212 472,8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227 603,0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256 642,3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7732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Национальная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правоохранительная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34 240,3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38 016,5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Национальная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692 462,7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431 263,4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728 068,3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Жилищно-коммунальное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1 305 376,4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713 050,8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1 005 436,9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2 410 267,0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2 055 963,8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2 657 089,4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173 613,2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201 598,7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185 931,6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217 132,0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200 784,9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210 477,7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55 552,6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65 483,8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2844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26 763,6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27 054,2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5132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32 517,8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32 892,5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16 031,8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71104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Межбюджетные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 общего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характера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системы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2913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5 160 398,40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3 993 711,60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069565" y="83671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10" name="Picture 3" descr="D:\User\Pictures\Solutions3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5696" cy="13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5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2704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6301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«Общегосударственные вопросы»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256 642,3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3533"/>
              </p:ext>
            </p:extLst>
          </p:nvPr>
        </p:nvGraphicFramePr>
        <p:xfrm>
          <a:off x="323527" y="1340768"/>
          <a:ext cx="8640961" cy="525658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482142"/>
                <a:gridCol w="1053038"/>
                <a:gridCol w="1089197"/>
                <a:gridCol w="1016584"/>
              </a:tblGrid>
              <a:tr h="576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4226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Общегосударственные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268 981,7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256 642,3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63785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 должностного лица субъекта Российской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Федерации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муниципального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законодательных (представительных) органов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государственной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власти и представительных органов муниципальных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14 382,3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13 898,2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940" marR="6940" marT="6940" marB="0" anchor="ctr"/>
                </a:tc>
              </a:tr>
              <a:tr h="6995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Правительства Российской Федерации, высших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исполнительных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государственной власти субъектов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Российской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Федерации, местных администраций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96 889,3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92 695,8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3805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Судебная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663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финансовых, налоговых и таможенных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органов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органов финансового (финансово-бюджетного) надзора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26 929,0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26 213,4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1814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выборов и референдумов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39401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Резервные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3 077,0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4964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123 076,4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119 314,6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069565" y="1005989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483768" cy="17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1166" y="4936"/>
            <a:ext cx="9144001" cy="685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492380" cy="573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Уважаемые жители муниципального образования «Город Майкоп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»!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«Бюджет для граждан» формируется для ознакомления граждан с информацией о местном бюджете в понятном и доступном формате для широкого круга населения, с применением различных методов визуального оформления, использования графиков, диаграмм, аналитических таблиц. Представленная брошюра «Бюджет для граждан» обеспечивает открытость и прозрачность информации для граждан, знакомит с основными целями, задачами и приоритетными направлениями бюджетной политики муниципального образования «Город Майкоп», основными характеристиками местного бюджета и результатами его исполнения.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Брошюра опубликована накануне публичных слушаний по отчету об исполнении бюджета муниципального образования «Город Майкоп»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год, которые состоятся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года в 10-00 часов по адресу: г. Майкоп, ул.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Краснооктябрьская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21.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Надеюсь, что представление информации об исполнении бюджета муниципального образования «Город Майкоп»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год, в доступной для жителей города форме, будет способствовать повышению уровня общественного участия граждан в бюджетном процессе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уважением, Л.В.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Финансового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управления </a:t>
            </a:r>
          </a:p>
          <a:p>
            <a:pPr indent="457200" algn="r">
              <a:lnSpc>
                <a:spcPct val="11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Администрации муниципального образования «Город Майкоп».</a:t>
            </a:r>
          </a:p>
          <a:p>
            <a:pPr indent="457200" algn="just">
              <a:lnSpc>
                <a:spcPct val="11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50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10743663"/>
              </p:ext>
            </p:extLst>
          </p:nvPr>
        </p:nvGraphicFramePr>
        <p:xfrm>
          <a:off x="4572000" y="4581128"/>
          <a:ext cx="4032448" cy="172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Группа 2"/>
          <p:cNvGrpSpPr>
            <a:grpSpLocks/>
          </p:cNvGrpSpPr>
          <p:nvPr/>
        </p:nvGrpSpPr>
        <p:grpSpPr bwMode="auto">
          <a:xfrm>
            <a:off x="873750" y="1890790"/>
            <a:ext cx="7404171" cy="881261"/>
            <a:chOff x="2336261" y="5156046"/>
            <a:chExt cx="5865397" cy="734892"/>
          </a:xfr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9" name="Прямоугольник 8"/>
            <p:cNvSpPr/>
            <p:nvPr/>
          </p:nvSpPr>
          <p:spPr>
            <a:xfrm>
              <a:off x="2336261" y="5171973"/>
              <a:ext cx="936712" cy="718965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Совет народных депутатов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231928" y="5156046"/>
              <a:ext cx="969730" cy="718966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Контрольно-счетная палата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73038" y="1912378"/>
            <a:ext cx="3006874" cy="4616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023828" y="3140969"/>
            <a:ext cx="3168352" cy="862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Администрация муниципального образования «Город Майкоп»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1" y="3867936"/>
            <a:ext cx="2117263" cy="2930644"/>
          </a:xfrm>
          <a:prstGeom prst="rect">
            <a:avLst/>
          </a:prstGeom>
          <a:effectLst/>
        </p:spPr>
      </p:pic>
      <p:sp>
        <p:nvSpPr>
          <p:cNvPr id="16" name="Выноска со стрелкой вниз 15"/>
          <p:cNvSpPr/>
          <p:nvPr/>
        </p:nvSpPr>
        <p:spPr bwMode="auto">
          <a:xfrm>
            <a:off x="773038" y="476672"/>
            <a:ext cx="1529630" cy="1296147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носка со стрелкой вниз 17"/>
          <p:cNvSpPr/>
          <p:nvPr/>
        </p:nvSpPr>
        <p:spPr bwMode="auto">
          <a:xfrm>
            <a:off x="6939532" y="476675"/>
            <a:ext cx="1529630" cy="1296147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 bwMode="auto">
          <a:xfrm>
            <a:off x="539554" y="476672"/>
            <a:ext cx="8136901" cy="1386472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органов местного самоуправления муниципального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2022 году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 bwMode="auto">
          <a:xfrm>
            <a:off x="3818053" y="1950693"/>
            <a:ext cx="1529630" cy="1190276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023828" y="1950692"/>
            <a:ext cx="3168352" cy="8022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Глава Муниципального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99047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045185"/>
            <a:ext cx="5940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«Национальная безопасность и правоохранительная деятельность»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50 553,4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780912"/>
              </p:ext>
            </p:extLst>
          </p:nvPr>
        </p:nvGraphicFramePr>
        <p:xfrm>
          <a:off x="539552" y="3140968"/>
          <a:ext cx="8249716" cy="27795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818217"/>
                <a:gridCol w="1078787"/>
                <a:gridCol w="1181528"/>
                <a:gridCol w="1171184"/>
              </a:tblGrid>
              <a:tr h="580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6746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Национальная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правоохранительная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52 981,7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6746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Гражданская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12 216,6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12 205,7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849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Защита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и территории от чрезвычайных ситуаций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природного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техногенного характера, пожарная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безопасность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38 347,7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/>
          <a:srcRect l="13344" t="12611" r="26689" b="14714"/>
          <a:stretch/>
        </p:blipFill>
        <p:spPr bwMode="auto">
          <a:xfrm>
            <a:off x="6300192" y="692696"/>
            <a:ext cx="2828628" cy="213206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84368" y="282475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45996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03891"/>
              </p:ext>
            </p:extLst>
          </p:nvPr>
        </p:nvGraphicFramePr>
        <p:xfrm>
          <a:off x="683568" y="2492896"/>
          <a:ext cx="8064895" cy="36004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463098"/>
                <a:gridCol w="1096199"/>
                <a:gridCol w="1252799"/>
                <a:gridCol w="1252799"/>
              </a:tblGrid>
              <a:tr h="502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3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Национальная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786 939,3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728 068,3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Сельское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Водное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Транспорт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43 294,6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43 278,2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Дорожное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(дорожные фонды)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711 535,0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653 941,1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Связь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4 864,1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23 586,2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22 833,8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04869" y="764704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sz="2000" b="1" dirty="0" smtClean="0">
                <a:latin typeface="Times New Roman"/>
                <a:cs typeface="Times New Roman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r>
              <a:rPr lang="ru-RU" sz="2000" b="1" dirty="0" smtClean="0">
                <a:latin typeface="Times New Roman"/>
                <a:cs typeface="Times New Roman"/>
              </a:rPr>
              <a:t>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составили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728 068,3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3541" y="2132856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46378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67416"/>
              </p:ext>
            </p:extLst>
          </p:nvPr>
        </p:nvGraphicFramePr>
        <p:xfrm>
          <a:off x="611560" y="2996952"/>
          <a:ext cx="8229600" cy="28702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291780"/>
                <a:gridCol w="1216742"/>
                <a:gridCol w="1360539"/>
                <a:gridCol w="1360539"/>
              </a:tblGrid>
              <a:tr h="541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910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Жилищно-коммунальное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1 116 670,0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1 005 436,9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Жилищное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9 737,7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9 737,7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656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Коммунальное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422 799,0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411 354,9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148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Благоустройство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588 061,9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490 486,2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99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жилищно-коммунального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хозяйства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96 071,4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93 858,1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3541" y="263691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0850" t="15316" r="23717" b="18345"/>
          <a:stretch/>
        </p:blipFill>
        <p:spPr bwMode="auto">
          <a:xfrm>
            <a:off x="186065" y="631379"/>
            <a:ext cx="3665855" cy="209042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1920" y="1117074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илищно-коммунальное хозяйство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1 005 436,9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318907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05273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бразование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2 657 089,4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172196"/>
              </p:ext>
            </p:extLst>
          </p:nvPr>
        </p:nvGraphicFramePr>
        <p:xfrm>
          <a:off x="539551" y="2564904"/>
          <a:ext cx="8095724" cy="36724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477181"/>
                <a:gridCol w="1238891"/>
                <a:gridCol w="1189826"/>
                <a:gridCol w="1189826"/>
              </a:tblGrid>
              <a:tr h="6308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4492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2 657 949,5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2 657 089,4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Дошкольное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931 099,6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931 049,6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Общее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1 568 241,2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1 568 007,0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Дополнительное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78 445,0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78 445,0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Молодежная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14 923,3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14 798,9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65 240,4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64 788,9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09525" y="220486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11" y="30644"/>
            <a:ext cx="2618298" cy="251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889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7945" y="1412776"/>
            <a:ext cx="4464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Культура, кинематография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185 931,6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521054"/>
              </p:ext>
            </p:extLst>
          </p:nvPr>
        </p:nvGraphicFramePr>
        <p:xfrm>
          <a:off x="468068" y="3573016"/>
          <a:ext cx="8352404" cy="1658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169359"/>
                <a:gridCol w="1082311"/>
                <a:gridCol w="988965"/>
                <a:gridCol w="1111769"/>
              </a:tblGrid>
              <a:tr h="507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393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Культура, кинематография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187 583,4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185 931,6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4165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180 203,8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178 552,0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3407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культуры, кинематографии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7 379,6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853541" y="3257453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3963" t="7556" r="31792" b="10700"/>
          <a:stretch/>
        </p:blipFill>
        <p:spPr bwMode="auto">
          <a:xfrm>
            <a:off x="611560" y="564676"/>
            <a:ext cx="3219450" cy="272859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458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196752"/>
            <a:ext cx="5185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210 477,7 тыс. 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108025"/>
              </p:ext>
            </p:extLst>
          </p:nvPr>
        </p:nvGraphicFramePr>
        <p:xfrm>
          <a:off x="563318" y="2996952"/>
          <a:ext cx="8039099" cy="31542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315241"/>
                <a:gridCol w="1136562"/>
                <a:gridCol w="1293648"/>
                <a:gridCol w="1293648"/>
              </a:tblGrid>
              <a:tr h="542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37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Социальная политика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216 624,0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210 477,7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Пенсионное обеспечение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19 560,9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19 549,1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Социальное обеспечение населения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3 535,7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3 535,7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Охрана семьи и детства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191 971,4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185 886,2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социальной политики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1 556,0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1 506,7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0352" y="265839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100000" l="0" r="100000">
                        <a14:foregroundMark x1="10222" y1="50222" x2="47889" y2="50222"/>
                        <a14:foregroundMark x1="51333" y1="52556" x2="51333" y2="90111"/>
                        <a14:foregroundMark x1="92000" y1="50556" x2="52667" y2="50222"/>
                        <a14:foregroundMark x1="18333" y1="28778" x2="25444" y2="45889"/>
                        <a14:foregroundMark x1="80593" y1="29380" x2="81671" y2="49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2" y="-21442"/>
            <a:ext cx="3082717" cy="30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9" y="1340768"/>
            <a:ext cx="4639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Физическая культура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году</a:t>
            </a:r>
          </a:p>
          <a:p>
            <a:pPr algn="ctr"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составили 97 490,7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25252"/>
              </p:ext>
            </p:extLst>
          </p:nvPr>
        </p:nvGraphicFramePr>
        <p:xfrm>
          <a:off x="658432" y="3284984"/>
          <a:ext cx="7848872" cy="32766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48676"/>
                <a:gridCol w="1548597"/>
                <a:gridCol w="1535361"/>
                <a:gridCol w="1416238"/>
              </a:tblGrid>
              <a:tr h="619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39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культура и спорт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762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культура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51 366,6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51 366,6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Массовый спорт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41 781,0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41 781,0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2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физической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спорта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96335" y="289081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36372" cy="1992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9906" y="1556792"/>
            <a:ext cx="4798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массовой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28 475,9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00329"/>
              </p:ext>
            </p:extLst>
          </p:nvPr>
        </p:nvGraphicFramePr>
        <p:xfrm>
          <a:off x="817318" y="3933056"/>
          <a:ext cx="7531100" cy="19126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13100"/>
                <a:gridCol w="1485900"/>
                <a:gridCol w="1473200"/>
                <a:gridCol w="1358900"/>
              </a:tblGrid>
              <a:tr h="315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8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массовой информации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53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Телевидение и радиовещание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20 359,6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20 359,6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62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Периодическая печать и издательства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8 116,3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8 116,3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0312" y="36450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" y="906450"/>
            <a:ext cx="3880699" cy="26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162880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sz="2000" b="1" dirty="0" smtClean="0">
                <a:latin typeface="Times New Roman"/>
                <a:cs typeface="Times New Roman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Обслуживание государственного и  муниципального долга</a:t>
            </a:r>
            <a:r>
              <a:rPr lang="ru-RU" sz="2000" b="1" dirty="0" smtClean="0">
                <a:latin typeface="Times New Roman"/>
                <a:cs typeface="Times New Roman"/>
              </a:rPr>
              <a:t>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16 031,8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89271"/>
              </p:ext>
            </p:extLst>
          </p:nvPr>
        </p:nvGraphicFramePr>
        <p:xfrm>
          <a:off x="1043608" y="3933056"/>
          <a:ext cx="7531100" cy="18478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13100"/>
                <a:gridCol w="1485900"/>
                <a:gridCol w="1473200"/>
                <a:gridCol w="1358900"/>
              </a:tblGrid>
              <a:tr h="523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286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государственного и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16 739,6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16 031,8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953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государственного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муниципального) внутреннего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16 739,6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16 031,8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37517" y="36450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841051" cy="21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665" y="188640"/>
            <a:ext cx="6984776" cy="864096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Основные показатели социально-экономического развития муниципального образования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«Город Майкоп» за 2022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" y="260648"/>
            <a:ext cx="1192552" cy="7354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00700"/>
              </p:ext>
            </p:extLst>
          </p:nvPr>
        </p:nvGraphicFramePr>
        <p:xfrm>
          <a:off x="251520" y="1556792"/>
          <a:ext cx="8712968" cy="5251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3552190"/>
                <a:gridCol w="1443740"/>
                <a:gridCol w="1159408"/>
                <a:gridCol w="1256027"/>
                <a:gridCol w="869555"/>
              </a:tblGrid>
              <a:tr h="3612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Выполне-ние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19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Прогноз на 2022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2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полному кругу (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оперативная информация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23 368,1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27 141,1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116,1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продукции сельскохозяйственного производства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1 765,2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26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(по крупным и средним предприятиям) за счет всех источников финансирования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8 787,4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7 773,7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73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по виду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 «Строительство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2 920,0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2 401,9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23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платных услуг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населению –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крупным и средним предприятиям)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11 727,6 (по полному кругу предприятий)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10 009,7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4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заработная плата (по крупным и средним предприятиям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39 856,4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42 231,4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956376" y="1199546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6774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40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49951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sz="2000" b="1" dirty="0" smtClean="0">
                <a:latin typeface="Times New Roman"/>
                <a:cs typeface="Times New Roman"/>
              </a:rPr>
              <a:t>«Межбюджетные трансферты общего характера бюджетам бюджетной системы Российской Федерации»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55,4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940877"/>
              </p:ext>
            </p:extLst>
          </p:nvPr>
        </p:nvGraphicFramePr>
        <p:xfrm>
          <a:off x="683568" y="3789040"/>
          <a:ext cx="7747124" cy="20193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05265"/>
                <a:gridCol w="1528522"/>
                <a:gridCol w="1515458"/>
                <a:gridCol w="1397879"/>
              </a:tblGrid>
              <a:tr h="523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001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 общего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характера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системы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953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 общего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характера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Российской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96336" y="350100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15088" t="8554" r="29133" b="11127"/>
          <a:stretch/>
        </p:blipFill>
        <p:spPr bwMode="auto">
          <a:xfrm>
            <a:off x="5442086" y="600183"/>
            <a:ext cx="3309620" cy="268033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5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123" y="188640"/>
            <a:ext cx="8479606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Программно-целевые расходы муниципального бюджета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«Город Майкоп»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5404" y="908720"/>
            <a:ext cx="86963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Интегрированные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9618859"/>
              </p:ext>
            </p:extLst>
          </p:nvPr>
        </p:nvGraphicFramePr>
        <p:xfrm>
          <a:off x="0" y="2149128"/>
          <a:ext cx="9900592" cy="470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5797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79592"/>
              </p:ext>
            </p:extLst>
          </p:nvPr>
        </p:nvGraphicFramePr>
        <p:xfrm>
          <a:off x="251521" y="1055281"/>
          <a:ext cx="8712966" cy="547006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91699"/>
                <a:gridCol w="1176380"/>
                <a:gridCol w="1331508"/>
                <a:gridCol w="1413379"/>
              </a:tblGrid>
              <a:tr h="576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93499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хозяйства и регулирование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рынков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сельскохозяйственной продукции, сырья 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продовольствия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716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общественного пассажирского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транспорта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43 294,6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43 278,3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«Информатизация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6498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образования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2 606 812,8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2 606 204,9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территориального общественного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самоуправления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32 447,4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32 231,6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199 511,6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197 859,8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371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«Молодежь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Адыгеи»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9 073,0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8 948,5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0150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противодействии коррупции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550" y="116632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6775"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Расходы </a:t>
            </a:r>
            <a:r>
              <a:rPr lang="ru-RU" sz="1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бюджета муниципального образования «Город Майкоп» на </a:t>
            </a: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реализацию программных и внепрограммных мероприятий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0392" y="692696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050983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919331"/>
              </p:ext>
            </p:extLst>
          </p:nvPr>
        </p:nvGraphicFramePr>
        <p:xfrm>
          <a:off x="323528" y="188643"/>
          <a:ext cx="8568952" cy="658268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12500"/>
                <a:gridCol w="1156935"/>
                <a:gridCol w="1309499"/>
                <a:gridCol w="1390018"/>
              </a:tblGrid>
              <a:tr h="489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248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«Управление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43 505,1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42 785,7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массовой информации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жилищно-коммунального, дорожного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хозяйства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благоустройства 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1 466 749,1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1 387 747,4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и реализации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полномочий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Комитета по управлению имуществом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39 642,2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«Формирование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городской среды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348 373,4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258 548,1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74,2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«Экономическое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формирование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инвестиционной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привлекательности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8443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«Профилактика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правонарушений и обеспечение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безопасности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 населения на территории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43 290,9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43 252,4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«Социальная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отдельных категорий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граждан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3 041,3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3 041,3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«Улучшение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жилищных условий граждан,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проживающих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107 102,7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106 948,9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физической культуры и спорта,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формирование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 образа жизни населения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97 419,1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97 419,1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3476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5 077 730,5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4 902 137,7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040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484764"/>
              </p:ext>
            </p:extLst>
          </p:nvPr>
        </p:nvGraphicFramePr>
        <p:xfrm>
          <a:off x="395536" y="476676"/>
          <a:ext cx="8424935" cy="612067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39507"/>
                <a:gridCol w="1142560"/>
                <a:gridCol w="1188723"/>
                <a:gridCol w="1354145"/>
              </a:tblGrid>
              <a:tr h="506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внепрограммного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3029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Внепрограммные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35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Управления архитектуры 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градостроительства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22 363,2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21 752,6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Совета народных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депутатов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14 382,3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13 898,2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Главы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1 966,2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Администрации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94 957,1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90 763,6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Контрольно-счетной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палаты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8 842,8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8 138,7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256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Проведение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выборов и референдумов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6635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премии, социальные и иные выплаты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населению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иные мероприятия в области социальной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политики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20 923,1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20 862,0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256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Резервные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 и целевые финансовые резервы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19 020,5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15 943,5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Осуществление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переданных полномочий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субъекта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105 816,3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99 569,7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Прочие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направления деятельности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муниципальных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33 180,0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32 805,9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Реализация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полномочий органов местного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самоуправления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29 184,2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26 361,1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35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352 760,80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334 115,6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08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3177" y="116632"/>
            <a:ext cx="8259390" cy="135421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сельского хозяйства и регулирование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рынков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сельскохозяйственной продукции, сырья и продовольствия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 в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</a:t>
            </a:r>
          </a:p>
          <a:p>
            <a:pPr algn="ctr"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2022 - 202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3347864" y="1733907"/>
            <a:ext cx="54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Цели:</a:t>
            </a:r>
          </a:p>
          <a:p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продукции.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3348236" y="2564904"/>
            <a:ext cx="5256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algn="l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Популяризация сельскохозяйственного производства и развитие малых форм хозяйствования на селе;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сельскохозяйственного производства.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63088"/>
              </p:ext>
            </p:extLst>
          </p:nvPr>
        </p:nvGraphicFramePr>
        <p:xfrm>
          <a:off x="251520" y="3709387"/>
          <a:ext cx="8784976" cy="287971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98080"/>
                <a:gridCol w="873263"/>
                <a:gridCol w="1013633"/>
              </a:tblGrid>
              <a:tr h="5117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3 601,2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3 601,2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6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объемов валового сбора зерновых и зернобобовых культур в хозяйствах всех категорий по отношению к предыдущему году, %.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объемов валового сбора масличных культур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114,7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71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валовой сбора овощей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103,1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производство скота и птицы на убой (в живом весе)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99,0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7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производства молока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93,1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производства яиц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119,8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2409"/>
            <a:ext cx="2690613" cy="266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44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9090" y="116632"/>
            <a:ext cx="8583613" cy="12618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общественного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транспорта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 </a:t>
            </a: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4355976" y="2243151"/>
            <a:ext cx="4549499" cy="13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Совершенствование маршрутной сети городского общественного транспорта.</a:t>
            </a:r>
          </a:p>
          <a:p>
            <a:pPr algn="l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Модернизация и обновление парка городского общественного транспорта.</a:t>
            </a:r>
          </a:p>
          <a:p>
            <a:pPr algn="l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комфорта и безопасности городского общественного транспорта.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897909"/>
              </p:ext>
            </p:extLst>
          </p:nvPr>
        </p:nvGraphicFramePr>
        <p:xfrm>
          <a:off x="373223" y="4005064"/>
          <a:ext cx="8424938" cy="2580277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69866"/>
                <a:gridCol w="879543"/>
                <a:gridCol w="875529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43 294,6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43 278,3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0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пассажиров, воспользовавшихся правом льготного проезда на городском наземном электрическом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транспорте,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чел.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721 682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735 540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Выполнение расписания движения городского  наземного электрического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транспорта,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%.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94,2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введенных в эксплуатацию новых троллейбусов, в том числе приспособленных для перевозки маломобильных групп населения (нарастающим итогом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ед.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Прирост проверок по обследованию наземного электрического транспорта на соблюдение правил перевозки пассажиров (нарастающим итогом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 ед.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11560" y="1373867"/>
            <a:ext cx="8064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 функционирующей, экономически эффективной, привлекательной и доступной для всех слоев населения системы городского пассажирского транспорта на территории муниципального образования «Город Майкоп».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\\S12APP1\Users\Public\Documents\Отдел планирования и анализа расходов бюджета\Бюджет для граждан\Для ПРОЕКТА БЮДЖЕТА\passengers-waiting-for-public-transport-at-bus-stop_74855-52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1100" r="1208" b="10613"/>
          <a:stretch/>
        </p:blipFill>
        <p:spPr bwMode="auto">
          <a:xfrm>
            <a:off x="187846" y="2079990"/>
            <a:ext cx="4055743" cy="17810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35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03156"/>
            <a:ext cx="8784976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«Информатизация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Администрации муниципального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Город Майкоп»</a:t>
            </a: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3779912" y="2058233"/>
            <a:ext cx="5256584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организационных, технических и технологических условий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деятельности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«Город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Майкоп»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качества и эффективности реализации ее системной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инфраструктуры.</a:t>
            </a:r>
            <a:endParaRPr lang="ru-RU" altLang="ru-RU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3779912" y="3188295"/>
            <a:ext cx="5067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информационно-технологической инфраструктуры Администрации муниципального образования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Майкоп»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 ее надежного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функционирования.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22855"/>
              </p:ext>
            </p:extLst>
          </p:nvPr>
        </p:nvGraphicFramePr>
        <p:xfrm>
          <a:off x="323528" y="4581128"/>
          <a:ext cx="8535872" cy="165618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21823"/>
                <a:gridCol w="906464"/>
                <a:gridCol w="907585"/>
              </a:tblGrid>
              <a:tr h="5760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endParaRPr lang="en-US" sz="12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4 864,1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4 355,7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внешних сервисов, используемых для обеспечения функций органов местного самоуправления, в том числе типовых функций, ед.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/>
          <a:srcRect l="14766" t="14544" r="29221" b="13267"/>
          <a:stretch/>
        </p:blipFill>
        <p:spPr bwMode="auto">
          <a:xfrm>
            <a:off x="193204" y="1470271"/>
            <a:ext cx="3586708" cy="253479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0911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7" y="116632"/>
            <a:ext cx="8497638" cy="11387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системы  образования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 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017"/>
              </p:ext>
            </p:extLst>
          </p:nvPr>
        </p:nvGraphicFramePr>
        <p:xfrm>
          <a:off x="179512" y="4230688"/>
          <a:ext cx="8757443" cy="236666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135025"/>
                <a:gridCol w="849837"/>
                <a:gridCol w="772581"/>
              </a:tblGrid>
              <a:tr h="480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2 606 812,8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2 606 204,9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08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родителей (законных представителей) в муниципальном образовании «Город Майкоп», удовлетворённых качеством предоставляемых образовательных услуг, к общему числу опрошенных родителей (законных представителей), %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родителей (законных представителей), удовлетворенных материально-техническим обеспечением образовательных организаций муниципального образования «Город Майкоп», к общему числу опрошенных родителей (законных представителей), %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75,8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83768" y="1311732"/>
            <a:ext cx="61861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качества оказания услуг в сфере образования муниципального образовании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1923216"/>
            <a:ext cx="640940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дошкольного образования равных условий для современного качественного образования, в том числе привлечение негосударственных организаций в сферу дошкольного образования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по предоставлению образовательных услуг в системе начального, общего, основного общего и среднего общего образования в соответствии с требованиями федеральных государственных образовательных стандартов на основе внедрения современных образовательных технологий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творческих способностей детей, удовлетворение их индивидуальных потребностей в интеллектуальном и нравственном совершенствовании, а также организация их свободного времени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условий для эффективного управления сферой образования, обеспечение высокого качества управления процессами развития образования на муниципальном уровне.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18780" t="14257" r="41332" b="16122"/>
          <a:stretch/>
        </p:blipFill>
        <p:spPr bwMode="auto">
          <a:xfrm>
            <a:off x="0" y="1196752"/>
            <a:ext cx="2483768" cy="273630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5926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537" y="188640"/>
            <a:ext cx="8461375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территориального общественного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самоуправления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 </a:t>
            </a: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024586"/>
              </p:ext>
            </p:extLst>
          </p:nvPr>
        </p:nvGraphicFramePr>
        <p:xfrm>
          <a:off x="249238" y="4365104"/>
          <a:ext cx="8645525" cy="1512088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767048"/>
                <a:gridCol w="960368"/>
                <a:gridCol w="918109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32 447,4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32 231,6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проживающих в муниципальном образовании «Город Майкоп», охваченных деятельностью ТОС,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38550" y="1900908"/>
            <a:ext cx="50636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уровня взаимодействия органов местного самоуправления с населением муниципального образования «Город Майкоп» через органы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ТОС.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8550" y="2921168"/>
            <a:ext cx="5165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ТОС в муниципальном образовании «Город Майкоп» как формы организации граждан по месту жительства для самостоятельного осуществления собственных инициатив по вопросам местного значения и эффективного взаимодействия с органами местного самоуправления.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528049"/>
            <a:ext cx="2709330" cy="22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09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-27384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ЭТАПЫ БЮДЖЕТНОГО ПРОЦЕССА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48680"/>
            <a:ext cx="6984776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340768"/>
            <a:ext cx="6768752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132856"/>
            <a:ext cx="6048672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924944"/>
            <a:ext cx="6048672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1650" y="3717032"/>
            <a:ext cx="6246694" cy="648072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6093296"/>
            <a:ext cx="6048672" cy="648072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гнутая вверх стрелка 14"/>
          <p:cNvSpPr/>
          <p:nvPr/>
        </p:nvSpPr>
        <p:spPr>
          <a:xfrm rot="4339853">
            <a:off x="7833814" y="4176730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4339853" flipV="1">
            <a:off x="-121963" y="1887233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4868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прогноза социально-экономического развития на очередной финансовый год и на плановый период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340768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документов и материалов, необходимых для формирования бюджета муниципального образования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81794" y="2132856"/>
            <a:ext cx="6038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проекта бюджета муниципального образования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67644" y="2926685"/>
            <a:ext cx="6012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 бюджета муниципального образования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1650" y="3856402"/>
            <a:ext cx="630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 муниципального образования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483768" y="609329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осуществление муниципального финансового контроля</a:t>
            </a:r>
          </a:p>
        </p:txBody>
      </p:sp>
      <p:sp>
        <p:nvSpPr>
          <p:cNvPr id="37" name="Выгнутая вверх стрелка 36"/>
          <p:cNvSpPr/>
          <p:nvPr/>
        </p:nvSpPr>
        <p:spPr>
          <a:xfrm rot="4339853">
            <a:off x="7228407" y="2591703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Выгнутая вверх стрелка 37"/>
          <p:cNvSpPr/>
          <p:nvPr/>
        </p:nvSpPr>
        <p:spPr>
          <a:xfrm rot="4339853">
            <a:off x="8315189" y="5646752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Выгнутая вверх стрелка 38"/>
          <p:cNvSpPr/>
          <p:nvPr/>
        </p:nvSpPr>
        <p:spPr>
          <a:xfrm rot="4339853">
            <a:off x="7331992" y="914291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Выгнутая вверх стрелка 39"/>
          <p:cNvSpPr/>
          <p:nvPr/>
        </p:nvSpPr>
        <p:spPr>
          <a:xfrm rot="4339853" flipV="1">
            <a:off x="337032" y="3331069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2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2" t="25488" r="31697" b="27907"/>
          <a:stretch/>
        </p:blipFill>
        <p:spPr bwMode="auto">
          <a:xfrm>
            <a:off x="89755" y="5013174"/>
            <a:ext cx="2105981" cy="170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Выгнутая вверх стрелка 42"/>
          <p:cNvSpPr/>
          <p:nvPr/>
        </p:nvSpPr>
        <p:spPr>
          <a:xfrm rot="4339853" flipV="1">
            <a:off x="1029738" y="5010383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907704" y="4509120"/>
            <a:ext cx="6048672" cy="64807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922190" y="4648490"/>
            <a:ext cx="6034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бюджетного учета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123728" y="5301208"/>
            <a:ext cx="6048672" cy="64807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195736" y="5303671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Утверждение отчета об исполнении бюджета муниципального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231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108" y="260648"/>
            <a:ext cx="8556625" cy="12618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«Развитие культуры</a:t>
            </a:r>
          </a:p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«Город Майкоп»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121786"/>
              </p:ext>
            </p:extLst>
          </p:nvPr>
        </p:nvGraphicFramePr>
        <p:xfrm>
          <a:off x="325787" y="4653136"/>
          <a:ext cx="8703266" cy="157745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086500"/>
                <a:gridCol w="792088"/>
                <a:gridCol w="824678"/>
              </a:tblGrid>
              <a:tr h="549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197 859,8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27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предоставления муниципальных услуг в сфере культуры,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12"/>
          <p:cNvSpPr txBox="1"/>
          <p:nvPr/>
        </p:nvSpPr>
        <p:spPr>
          <a:xfrm>
            <a:off x="3843165" y="1668786"/>
            <a:ext cx="503217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развития личности и государства, а также развитие туризма для приобщения граждан к культурному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наследию.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3843165" y="2685176"/>
            <a:ext cx="5112568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благоприятных условий для устойчивого развития сферы культуры.</a:t>
            </a:r>
          </a:p>
          <a:p>
            <a:pPr fontAlgn="t"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Создание единого, удобного и информативного культурно-туристического ресурса.</a:t>
            </a:r>
          </a:p>
          <a:p>
            <a:pPr fontAlgn="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реализации муниципальной политики в сфере культуры и туризма и эффективного управления отрасли культуры.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456384" cy="29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304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344" y="320675"/>
            <a:ext cx="86614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«Молодежь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столицы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Адыгеи»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35439"/>
              </p:ext>
            </p:extLst>
          </p:nvPr>
        </p:nvGraphicFramePr>
        <p:xfrm>
          <a:off x="251434" y="4365104"/>
          <a:ext cx="8772402" cy="14952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83322"/>
                <a:gridCol w="965789"/>
                <a:gridCol w="923291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9 073,0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948,5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4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5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молодых людей от 14 до 35 лет, принимающих участие в программных мероприятиях в сфере молодежной политики, %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46,6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45,6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5474" y="1340768"/>
            <a:ext cx="5064125" cy="5078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мероприятий по работе с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молодежью.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5474" y="2204864"/>
            <a:ext cx="501253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 smtClean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Вовлечение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молодежи в социальную практику путем формирования целостной системы поддержки гражданских инициатив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Организация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с детьми и молодежью МКУ «МКЦ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Формирование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молодежи российской идентичности и профилактика асоциального поведения, этнического и религиозно-политического экстремизма в молодежной среде.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0" y="980728"/>
            <a:ext cx="2808312" cy="31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055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513" y="257354"/>
            <a:ext cx="8661400" cy="12618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 противодействии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коррупции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</a:t>
            </a: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929095"/>
              </p:ext>
            </p:extLst>
          </p:nvPr>
        </p:nvGraphicFramePr>
        <p:xfrm>
          <a:off x="467544" y="4221088"/>
          <a:ext cx="8137525" cy="165618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369425"/>
                <a:gridCol w="903938"/>
                <a:gridCol w="864162"/>
              </a:tblGrid>
              <a:tr h="4369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3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76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впервые поступивших на муниципальную службу для замещения должностей, связанных с соблюдением антикоррупционных стандартов и включённых в Перечень*, по образовательным программам в области противодействия коррупции,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87,0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90,0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3888" y="1501775"/>
            <a:ext cx="48967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эффективности системы противодействия коррупции на территории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2348880"/>
            <a:ext cx="5243264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defRPr/>
            </a:pP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профессионального уровня муниципальных служащих в вопросах противодействия коррупции, профилактика коррупционных правонарушений со стороны муниципальных служащих при осуществлении ими должностных полномочий.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уровня доверия общества к деятельности органов местного самоуправления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9425" t="36924" r="31610" b="39815"/>
          <a:stretch/>
        </p:blipFill>
        <p:spPr bwMode="auto">
          <a:xfrm>
            <a:off x="290513" y="1960893"/>
            <a:ext cx="3273375" cy="1324089"/>
          </a:xfrm>
          <a:prstGeom prst="rect">
            <a:avLst/>
          </a:prstGeom>
          <a:ln>
            <a:noFill/>
          </a:ln>
          <a:effectLst>
            <a:glow rad="63500">
              <a:schemeClr val="tx1"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721" y="6093296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/>
              <a:t>*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Перечень должностей муниципальной службы Администрации муниципального образования "Город Майкоп", при назначении на которые граждане и при замещении которых муниципальные служащие обязаны предоставлять сведения о своих доходах, об имуществе и обязательствах имущественного характера, а также сведения о доходах, об имуществе и обязательствах имущественного характера своих супруги (супруга) и несовершеннолетних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71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1278196"/>
            <a:ext cx="5600567" cy="63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качества управления финансами муниципального образования «Город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Майкоп».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053" y="1892295"/>
            <a:ext cx="5583427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1.Проведение взвешенной бюджетной, налоговой и долговой политики в муниципальном образовании «Город Майкоп».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2.Формирование условий, способствующих повышению уровня долговой устойчивости муниципального образования «Город Майкоп».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3. Создание условий для повышения качества организации и осуществления бюджетного процесса в муниципальном образовании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«Управление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муниципальными финансами»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99665"/>
              </p:ext>
            </p:extLst>
          </p:nvPr>
        </p:nvGraphicFramePr>
        <p:xfrm>
          <a:off x="334679" y="3413686"/>
          <a:ext cx="8497565" cy="318366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29465"/>
                <a:gridCol w="903938"/>
                <a:gridCol w="864162"/>
              </a:tblGrid>
              <a:tr h="4315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43 505,1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42 785,7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29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Темп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роста налоговых и неналоговых доходов бюджета муниципального образования «Город Майкоп» (к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предыдущему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году),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114,3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69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доходов бюджета муниципального образования «Город Майкоп» (за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исключением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налоговых доходов по дополнительным нормативам отчислений) в общем объеме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собственных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 бюджета муниципального образования «Город Майкоп» (без учета субвенций),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доходов бюджета муниципального образования «Город Майкоп» на 1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жителя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тыс.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12,4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Муниципальный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 муниципального образования «Город Майкоп» в расчете на 1 жителя,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3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Достижение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«Город Майкоп» по итогам года, предшествующего отчетному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периоду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оценки качества управления муниципальными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</a:t>
                      </a:r>
                    </a:p>
                  </a:txBody>
                  <a:tcPr marL="9525" marR="9525" marT="95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степень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степень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36304" cy="25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72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340353" cy="155427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программа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«Развитие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средств массовой информации в муниципальном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образовании</a:t>
            </a:r>
          </a:p>
          <a:p>
            <a:pPr algn="ctr" defTabSz="866775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«Город Майкоп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 defTabSz="866775">
              <a:defRPr/>
            </a:pP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33408"/>
              </p:ext>
            </p:extLst>
          </p:nvPr>
        </p:nvGraphicFramePr>
        <p:xfrm>
          <a:off x="179513" y="4708489"/>
          <a:ext cx="8772400" cy="181439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66357"/>
                <a:gridCol w="974461"/>
                <a:gridCol w="931582"/>
              </a:tblGrid>
              <a:tr h="5207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475,9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475,9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594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информированности граждан о деятельности органов местного самоуправления муниципального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 через муниципальные СМИ, %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82,0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81,1</a:t>
                      </a:r>
                      <a:endParaRPr lang="ru-RU" sz="120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удовлетворенности населения качеством информации, публикуемой муниципальными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СМИ,%</a:t>
                      </a:r>
                      <a:endParaRPr lang="ru-RU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75,0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74,2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9872" y="3019162"/>
            <a:ext cx="5464620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 через публикации в газете «Майкопские новости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Адыгея, освещаемых в телевизионных передачах в эфире Майкопского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телевидения.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981289"/>
            <a:ext cx="5400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Формирование современной информационной и телекоммуникационной инфраструктур, предоставление на их основе качественных муниципальных услуг и обеспечение высокого уровня доступности для населения информации о деятельности органов местного самоуправления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20384" t="16252" r="32589" b="19546"/>
          <a:stretch/>
        </p:blipFill>
        <p:spPr bwMode="auto">
          <a:xfrm>
            <a:off x="94422" y="1196752"/>
            <a:ext cx="3333140" cy="273630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7627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3" y="188640"/>
            <a:ext cx="8280598" cy="152349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Майкоп»</a:t>
            </a:r>
          </a:p>
          <a:p>
            <a:pPr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5733" y="1718518"/>
            <a:ext cx="541534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«Город Майкоп» для создания комфортных условий проживания граждан.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5734" y="2564904"/>
            <a:ext cx="547260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Поддержание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надлежащего технического состояния, обеспечение сохранности автомобильных дорог и комплексное развитие транспортной инфраструктуры.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экологической, санитарно-эпидемиологической обстановки и благоустройство города.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Устойчивое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 надежное функционирование жилищно-коммунального хозяйства.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эффективной системы управления в сфере жилищно-коммунального хозяйства, дорожного хозяйства и благоустройства.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Эффективное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использование системы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ресурсоснабжения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энергосбережения.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6665"/>
              </p:ext>
            </p:extLst>
          </p:nvPr>
        </p:nvGraphicFramePr>
        <p:xfrm>
          <a:off x="107504" y="4453793"/>
          <a:ext cx="8958548" cy="23085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7012059"/>
                <a:gridCol w="995139"/>
                <a:gridCol w="951350"/>
              </a:tblGrid>
              <a:tr h="4544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1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466 749,1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1 387 747,4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9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91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Удовлетворенность </a:t>
                      </a:r>
                      <a:r>
                        <a:rPr kumimoji="0"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населения качеством автомобильных дорог в муниципальном образовании «Город Майкоп», %</a:t>
                      </a:r>
                    </a:p>
                  </a:txBody>
                  <a:tcPr marL="5253" marR="5253" marT="52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1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Удовлетворенность </a:t>
                      </a:r>
                      <a:r>
                        <a:rPr kumimoji="0"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населения муниципального образования «Город Майкоп» </a:t>
                      </a: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жилищно-коммунальными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услугами, %: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</a:t>
                      </a: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теплоснабжение;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водоснабжение (водоотведение);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электроснабжение;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газоснабжение.</a:t>
                      </a:r>
                      <a:endParaRPr kumimoji="0"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53" marR="5253" marT="52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87,7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8" y="1515304"/>
            <a:ext cx="3450704" cy="263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800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628385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деятельности и реализации </a:t>
            </a: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полномочий Комитета 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по управлению имуществом муниципального образования «Город Майкоп</a:t>
            </a: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443207"/>
              </p:ext>
            </p:extLst>
          </p:nvPr>
        </p:nvGraphicFramePr>
        <p:xfrm>
          <a:off x="395536" y="4293096"/>
          <a:ext cx="8424936" cy="217840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28878"/>
                <a:gridCol w="913784"/>
                <a:gridCol w="882274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39 642,2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36 912,8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15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недвижимого имущества, зарегистрированных в собственность муниципального образования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Майкоп»,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75,0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77,0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зарегистрированных в собственность муниципального образования «Город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80,0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100,0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3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Количество вовлеченных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оборот объектов недвижимого имущества и земельных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участков, ед.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79912" y="2060848"/>
            <a:ext cx="5040559" cy="63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имуществом.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2884438"/>
            <a:ext cx="5040559" cy="1192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эффективного управления и распоряжение муниципальным имуществом и земельными участками.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 обеспечение эффективного исполнения функций и полномочий.</a:t>
            </a:r>
          </a:p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297"/>
            <a:ext cx="317098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971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188640"/>
            <a:ext cx="8628385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«Формирование современной городской среды в муниципальном образовании 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Город Майкоп»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66078"/>
              </p:ext>
            </p:extLst>
          </p:nvPr>
        </p:nvGraphicFramePr>
        <p:xfrm>
          <a:off x="365672" y="4437112"/>
          <a:ext cx="8440039" cy="217516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30019"/>
                <a:gridCol w="896288"/>
                <a:gridCol w="913732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348 373,4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258 548,1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52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69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благоустроенных дворовых территорий многоквартирных домов от общего количества дворовых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территорий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(нарастающим итогом),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Прирост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благоустроенных общественных территорий (нарастающим итогом), ед.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954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Доля многоквартирных домов, в отношении которых выполнены мероприятия по приведению к единой </a:t>
                      </a:r>
                    </a:p>
                    <a:p>
                      <a:pPr marL="0" algn="l" rtl="0" eaLnBrk="1" fontAlgn="b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цветовой визуализации фасадной части балконов зданий, которые выходят на выездные улицы, %</a:t>
                      </a:r>
                      <a:endParaRPr kumimoji="0"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4,5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710228" y="2031812"/>
            <a:ext cx="41102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1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>
                <a:ln w="0"/>
                <a:latin typeface="Times New Roman" pitchFamily="18" charset="0"/>
                <a:cs typeface="Times New Roman" pitchFamily="18" charset="0"/>
              </a:rPr>
              <a:t>Повышение качества и комфорта городской среды на территории муниципального образования «Город Майкоп</a:t>
            </a:r>
            <a:r>
              <a:rPr lang="ru-RU" altLang="ru-RU" sz="1100" dirty="0" smtClean="0">
                <a:ln w="0"/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1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0729" y="3039924"/>
            <a:ext cx="40885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100" dirty="0">
                <a:ln w="0"/>
                <a:latin typeface="Times New Roman" pitchFamily="18" charset="0"/>
                <a:cs typeface="Times New Roman" pitchFamily="18" charset="0"/>
              </a:rPr>
              <a:t>Обеспечить комплексное развитие современной городской инфраструктуры на основе единых подходов.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5" y="1858352"/>
            <a:ext cx="3895237" cy="23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78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569077" cy="166199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«Экономическое развитие и формирование инвестиционной привлекательности муниципального образования «Город Майкоп»</a:t>
            </a:r>
          </a:p>
          <a:p>
            <a:pPr algn="ctr">
              <a:defRPr/>
            </a:pPr>
            <a:endParaRPr lang="ru-RU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210621"/>
              </p:ext>
            </p:extLst>
          </p:nvPr>
        </p:nvGraphicFramePr>
        <p:xfrm>
          <a:off x="323528" y="4437112"/>
          <a:ext cx="8424863" cy="217745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10178"/>
                <a:gridCol w="950596"/>
                <a:gridCol w="864089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09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инвестиций в основной капитал (по крупным и средним предприятиям) в расчете на 1 жителя, тыс.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отгруженных товаров собственного производства, выполненных работ и услуг по полному кругу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fontAlgn="b"/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23 368,1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27 141,1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Среднемесячная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работников крупных и средних предприятий,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39 856,4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42 231,4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822440" y="1988840"/>
            <a:ext cx="512731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экономического развития муниципального образования «Город Майкоп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38067" y="2839701"/>
            <a:ext cx="5111688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условий для привлечения инвестиций в экономику, развития промышленного производства и обеспечения кадрового потенциала.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благоприятных условий для развития малого и среднего предпринимательства, потребительского рынка, способствующих увеличению их вклада в социально-экономическое развитие.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0382" t="7557" r="33790" b="17108"/>
          <a:stretch/>
        </p:blipFill>
        <p:spPr bwMode="auto">
          <a:xfrm flipH="1">
            <a:off x="384548" y="1475372"/>
            <a:ext cx="2860362" cy="2567639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6532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448" y="43170"/>
            <a:ext cx="8964488" cy="13696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 правонарушений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обеспечение безопасности жизнедеятельности населения на территории муниципального образования «Город Майкоп»</a:t>
            </a: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855142"/>
              </p:ext>
            </p:extLst>
          </p:nvPr>
        </p:nvGraphicFramePr>
        <p:xfrm>
          <a:off x="107504" y="4005064"/>
          <a:ext cx="8904695" cy="266694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986656"/>
                <a:gridCol w="1004736"/>
                <a:gridCol w="913303"/>
              </a:tblGrid>
              <a:tr h="3816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43 290,9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43 252,4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79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профилактических мероприятий на территории муниципального образования «Город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2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мероприятий по подготовке населения муниципального образования «Город Майкоп» по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вопросам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гражданской обороны и защиты населения и территорий от чрезвычайных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 мирного и военного </a:t>
                      </a: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времени,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мероприятий пожарной безопасности на территории муниципального образования «Город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Количество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камер уличного видеонаблюдения установленных на 1 км2 города Майкопа,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ед./км2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звукового покрытия территории муниципального образования «Город Майкоп»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площади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«Город Майкоп»,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х 10</a:t>
                      </a:r>
                      <a:r>
                        <a:rPr kumimoji="0" lang="ru-RU" sz="1100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67744" y="1336993"/>
            <a:ext cx="6768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населения и территорий муниципального образования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1804462"/>
            <a:ext cx="684076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правонарушений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деятельности и управления в области гражданской обороны, защиты населения и территорий от чрезвычайных ситуаций.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мер пожарной безопасности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работы единой дежурно-диспетчерской службы г. Майкопа при использовании аппаратно-программного комплекса «Безопасный город»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своевременного и гарантированного оповещения населения муниципального образования «Город Майкоп» об угрозе возникновения или о возникновении чрезвычайных ситуаций природного и техногенного характера.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1412776"/>
            <a:ext cx="2271948" cy="209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14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182688" y="216571"/>
            <a:ext cx="6778625" cy="692149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Налоговая политика в муниципальном образовании «Город Майкоп» в 2022 году была направлена на: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61248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1) совершенствование механизмов взаимодействия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части качественного администрирования источников доходов бюджета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и повышения уровня их собираемости;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2) осуществление мониторинга законодательства Российской Федерации о налогах и сборах с целью приведения в соответствие с ним нормативных правовых актов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3) ориентирование главных администраторов доходов бюджета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на повышение качества прогнозирования администрируемых платежей и выполнение в полном объеме утвержденных годовых бюджетных назначений;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4) создание благоприятных условий для расширения и развития негосударственного сектора экономики, в том числе малого бизнеса;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5) содействие вовлечению граждан в предпринимательскую деятельность и сокращение неформальной занятости;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6) поддержка развития субъектов малого и среднего предпринимательства;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7) улучшение предпринимательского и инвестиционного климата;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8) проведение мероприятий по сокращению задолженности по доходам:</a:t>
            </a:r>
          </a:p>
          <a:p>
            <a:pPr marL="0" indent="0" algn="just">
              <a:buNone/>
            </a:pPr>
            <a:r>
              <a:rPr lang="en-US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•    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сдачи в аренду земельных участков, находящихся в муниципальной собственности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от сдачи в аренду земельных участков, муниципальная собственность на которые не разграничена;</a:t>
            </a:r>
          </a:p>
          <a:p>
            <a:pPr algn="just"/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от использования имущества, находящегося в собственности муниципального образований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9)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обеспечению полноценного и достоверного учета имущества, находящегося в муниципальной собственности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10) усиление муниципального земельного контроля;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11)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взаимодействие с налоговыми органами в части повышения уровня собираемости налогов, сокращения недоимки, усиления налоговой дисциплины, улучшения качества администрирования налоговых доходов.</a:t>
            </a:r>
          </a:p>
          <a:p>
            <a:pPr marL="0" indent="449263" algn="just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6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313" y="316394"/>
            <a:ext cx="8496300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отдельных категорий граждан муниципального образования «Город Майкоп»</a:t>
            </a:r>
          </a:p>
          <a:p>
            <a:pPr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2022-2026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63981"/>
              </p:ext>
            </p:extLst>
          </p:nvPr>
        </p:nvGraphicFramePr>
        <p:xfrm>
          <a:off x="388325" y="4725144"/>
          <a:ext cx="8432619" cy="149562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31300"/>
                <a:gridCol w="887645"/>
                <a:gridCol w="813674"/>
              </a:tblGrid>
              <a:tr h="5760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3 041,3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3 041,3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064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35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получивших социальную поддержку, к общему количеству обратившихся граждан,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92,5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73,5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21336" y="2103820"/>
            <a:ext cx="50609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 качества жизни отдельных категорий граждан, проживающих на территории муниципального образования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5684" y="2997676"/>
            <a:ext cx="5057552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мер социальной поддержки и предоставление адресной социальной помощи отдельным категориям граждан.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развития гражданского общества для интеграции инвалидов, а также маломобильных групп населения (далее – МГН) в социум через активную социальную деятельность.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5" y="1645907"/>
            <a:ext cx="2959537" cy="257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79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456" y="188640"/>
            <a:ext cx="8820472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«Улучшение жилищных условий граждан, проживающих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муниципальном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образовании «Город Майкоп» </a:t>
            </a:r>
          </a:p>
          <a:p>
            <a:pPr>
              <a:defRPr/>
            </a:pPr>
            <a:endParaRPr lang="ru-RU" sz="140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37158"/>
              </p:ext>
            </p:extLst>
          </p:nvPr>
        </p:nvGraphicFramePr>
        <p:xfrm>
          <a:off x="467544" y="4742059"/>
          <a:ext cx="8208912" cy="150601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428591"/>
                <a:gridCol w="932595"/>
                <a:gridCol w="847726"/>
              </a:tblGrid>
              <a:tr h="4871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107 102,7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106 948,9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4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граждан (семей), улучшивших жилищные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в отчетном году,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30341" y="2204864"/>
            <a:ext cx="463414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комплекса мероприятий, направленных на улучшение жилищных условий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0594" y="3140968"/>
            <a:ext cx="4637322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уровня обеспеченности жильем отдельных категорий граждан.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Обеспечение безопасных жилищных условий гражданам, проживающим в муниципальном образовании «Город Майкоп».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3922"/>
            <a:ext cx="3088260" cy="28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50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288" y="188640"/>
            <a:ext cx="8556625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спорта, формирование здорового образа жизни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552997"/>
              </p:ext>
            </p:extLst>
          </p:nvPr>
        </p:nvGraphicFramePr>
        <p:xfrm>
          <a:off x="395288" y="4005064"/>
          <a:ext cx="8347074" cy="2592287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533444"/>
                <a:gridCol w="927215"/>
                <a:gridCol w="886415"/>
              </a:tblGrid>
              <a:tr h="416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97 419,1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97 419,1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муниципального образования «Город Майкоп»,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занимающегося физической культурой и спортом,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общей численности населения муниципального образования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Майкоп»,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систематически занимающихся физической культурой и спортом, в общей численности обучающихся,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974009" y="2006094"/>
            <a:ext cx="50038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физической культуры и спорта в формировании здорового образа жизни населения муниципального образования «Город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Майкоп».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113" y="2852936"/>
            <a:ext cx="5003800" cy="8848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занятий физической культурой и спортом для	         формирования здорового образа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массового спорта.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835001"/>
            <a:ext cx="3360933" cy="203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318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52" y="116632"/>
            <a:ext cx="8769002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 2022 году на территории муниципального образования </a:t>
            </a:r>
          </a:p>
          <a:p>
            <a:pPr algn="ctr"/>
            <a:r>
              <a:rPr lang="ru-RU" sz="2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«Город Майкоп» реализованы 3 национальных проекта</a:t>
            </a:r>
            <a:endParaRPr lang="ru-RU" sz="2600" b="1" dirty="0">
              <a:ln>
                <a:solidFill>
                  <a:schemeClr val="accent1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850895"/>
              </p:ext>
            </p:extLst>
          </p:nvPr>
        </p:nvGraphicFramePr>
        <p:xfrm>
          <a:off x="251521" y="1412776"/>
          <a:ext cx="8691935" cy="516168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39805"/>
                <a:gridCol w="1397513"/>
                <a:gridCol w="1625321"/>
                <a:gridCol w="728911"/>
                <a:gridCol w="728911"/>
                <a:gridCol w="1050827"/>
                <a:gridCol w="2720647"/>
              </a:tblGrid>
              <a:tr h="583428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Национальный проект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ГРБС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исполнения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Полученный результат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</a:tr>
              <a:tr h="15759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b="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качественные дороги 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жилищно-коммунального хозяйства и благоустройства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198 178,4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198 178,4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мероприятия по ремонту и реконструкции 9 участков автомобильных дорог местного значения общей  протяженностью  10,55 км.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816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effectLst/>
                        </a:rPr>
                        <a:t>2</a:t>
                      </a:r>
                      <a:endParaRPr lang="ru-RU" sz="1400" b="0" i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 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образованию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1 853,1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Организовано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дополнительных мест в частном детском саду «Счастливое детство» для детей в возрасте от 1,5 до 3 лет</a:t>
                      </a:r>
                      <a:endParaRPr lang="ru-RU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19923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b="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200" b="1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жилищно-коммунального хозяйства и благоустройства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218 452,0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218 452,0 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600"/>
                        </a:spcAft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благоустройству 1 общественной и 10 дворовых территорий. Осуществлен ремонт тротуаров в центральной части г. Майкопа, входящих в туристический маршрут.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spcAft>
                          <a:spcPct val="1500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Построена водопроводная сеть в п. Родниковом протяженностью 5 998 м., а также водопроводная сеть в северо-западной части ст. Ханской протяженностью 6 391 м.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02872" y="1101201"/>
            <a:ext cx="84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98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115888"/>
            <a:ext cx="8928992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МО «Город Майкоп»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705989"/>
            <a:ext cx="169129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9300" y="692696"/>
            <a:ext cx="164532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23337453"/>
              </p:ext>
            </p:extLst>
          </p:nvPr>
        </p:nvGraphicFramePr>
        <p:xfrm>
          <a:off x="413613" y="1095569"/>
          <a:ext cx="2430195" cy="553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3347865" y="1268760"/>
            <a:ext cx="1728192" cy="900680"/>
          </a:xfrm>
          <a:prstGeom prst="wedgeRectCallout">
            <a:avLst>
              <a:gd name="adj1" fmla="val -75631"/>
              <a:gd name="adj2" fmla="val -2081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неотложные нужды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347865" y="2564904"/>
            <a:ext cx="1728192" cy="756664"/>
          </a:xfrm>
          <a:prstGeom prst="wedgeRectCallout">
            <a:avLst>
              <a:gd name="adj1" fmla="val -75404"/>
              <a:gd name="adj2" fmla="val -21686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банных услуг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75856" y="3739505"/>
            <a:ext cx="1800201" cy="722857"/>
          </a:xfrm>
          <a:prstGeom prst="wedgeRectCallout">
            <a:avLst>
              <a:gd name="adj1" fmla="val -73150"/>
              <a:gd name="adj2" fmla="val 44758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234421" y="4869160"/>
            <a:ext cx="1800201" cy="684656"/>
          </a:xfrm>
          <a:prstGeom prst="wedgeRectCallout">
            <a:avLst>
              <a:gd name="adj1" fmla="val -67095"/>
              <a:gd name="adj2" fmla="val 49378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улучшение социально-бытовых условий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275856" y="6021288"/>
            <a:ext cx="1800201" cy="612648"/>
          </a:xfrm>
          <a:prstGeom prst="wedgeRectCallout">
            <a:avLst>
              <a:gd name="adj1" fmla="val -74010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пособие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1705" y="705989"/>
            <a:ext cx="129054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392680"/>
              </p:ext>
            </p:extLst>
          </p:nvPr>
        </p:nvGraphicFramePr>
        <p:xfrm>
          <a:off x="5220072" y="1269154"/>
          <a:ext cx="3775378" cy="996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431654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86285"/>
              </p:ext>
            </p:extLst>
          </p:nvPr>
        </p:nvGraphicFramePr>
        <p:xfrm>
          <a:off x="5220072" y="238773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936104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25669"/>
              </p:ext>
            </p:extLst>
          </p:nvPr>
        </p:nvGraphicFramePr>
        <p:xfrm>
          <a:off x="5220072" y="3562076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894386"/>
              </p:ext>
            </p:extLst>
          </p:nvPr>
        </p:nvGraphicFramePr>
        <p:xfrm>
          <a:off x="5220072" y="4629097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29456"/>
              </p:ext>
            </p:extLst>
          </p:nvPr>
        </p:nvGraphicFramePr>
        <p:xfrm>
          <a:off x="5220072" y="5764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987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69104965"/>
              </p:ext>
            </p:extLst>
          </p:nvPr>
        </p:nvGraphicFramePr>
        <p:xfrm>
          <a:off x="251520" y="926722"/>
          <a:ext cx="2592288" cy="5814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611560" y="171514"/>
            <a:ext cx="1809750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4732" y="180799"/>
            <a:ext cx="164532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075196" y="1052736"/>
            <a:ext cx="1977321" cy="468052"/>
          </a:xfrm>
          <a:prstGeom prst="wedgeRectCallout">
            <a:avLst>
              <a:gd name="adj1" fmla="val -65713"/>
              <a:gd name="adj2" fmla="val -237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выплата на приобретение жилья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200560" y="1988840"/>
            <a:ext cx="1882268" cy="936104"/>
          </a:xfrm>
          <a:prstGeom prst="wedgeRectCallout">
            <a:avLst>
              <a:gd name="adj1" fmla="val -69200"/>
              <a:gd name="adj2" fmla="val -21937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жилых помещений по договорам найма специализированных жилых помещений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080690" y="3284984"/>
            <a:ext cx="1882268" cy="658033"/>
          </a:xfrm>
          <a:prstGeom prst="wedgeRectCallout">
            <a:avLst>
              <a:gd name="adj1" fmla="val -65261"/>
              <a:gd name="adj2" fmla="val -18412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Ежемесячная денежная выплата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125883" y="4560295"/>
            <a:ext cx="1923021" cy="414336"/>
          </a:xfrm>
          <a:prstGeom prst="wedgeRectCallout">
            <a:avLst>
              <a:gd name="adj1" fmla="val -64631"/>
              <a:gd name="adj2" fmla="val -37646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Выплата пенсии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выслугу лет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035084" y="5484605"/>
            <a:ext cx="1923021" cy="448361"/>
          </a:xfrm>
          <a:prstGeom prst="wedgeRectCallout">
            <a:avLst>
              <a:gd name="adj1" fmla="val -64427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Компенсационная выплата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12486"/>
              </p:ext>
            </p:extLst>
          </p:nvPr>
        </p:nvGraphicFramePr>
        <p:xfrm>
          <a:off x="5273800" y="857221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51 479,4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51 325,5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88224" y="180799"/>
            <a:ext cx="129054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7952"/>
              </p:ext>
            </p:extLst>
          </p:nvPr>
        </p:nvGraphicFramePr>
        <p:xfrm>
          <a:off x="5273800" y="2030727"/>
          <a:ext cx="3775378" cy="100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4787"/>
                <a:gridCol w="981437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53 581,8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53 581,8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69623"/>
              </p:ext>
            </p:extLst>
          </p:nvPr>
        </p:nvGraphicFramePr>
        <p:xfrm>
          <a:off x="5273799" y="3276850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93377"/>
              </p:ext>
            </p:extLst>
          </p:nvPr>
        </p:nvGraphicFramePr>
        <p:xfrm>
          <a:off x="5273800" y="4297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19 460,9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19 460,9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759286"/>
              </p:ext>
            </p:extLst>
          </p:nvPr>
        </p:nvGraphicFramePr>
        <p:xfrm>
          <a:off x="5220072" y="5460592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1 889,4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1 645,27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719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20" y="627818"/>
            <a:ext cx="169129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3235684" y="627818"/>
            <a:ext cx="1790700" cy="339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6852" y="653388"/>
            <a:ext cx="129054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64385362"/>
              </p:ext>
            </p:extLst>
          </p:nvPr>
        </p:nvGraphicFramePr>
        <p:xfrm>
          <a:off x="251520" y="1412776"/>
          <a:ext cx="24482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154176" y="1340768"/>
            <a:ext cx="1872208" cy="864096"/>
          </a:xfrm>
          <a:prstGeom prst="wedgeRectCallout">
            <a:avLst>
              <a:gd name="adj1" fmla="val -64696"/>
              <a:gd name="adj2" fmla="val -1818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Компенсационные выплаты по возмещению затрат на оплату проезда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369887"/>
              </p:ext>
            </p:extLst>
          </p:nvPr>
        </p:nvGraphicFramePr>
        <p:xfrm>
          <a:off x="5351000" y="1391816"/>
          <a:ext cx="3764992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802376"/>
                <a:gridCol w="941248"/>
                <a:gridCol w="941248"/>
              </a:tblGrid>
              <a:tr h="15653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6539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90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432,07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432,07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3154176" y="2492896"/>
            <a:ext cx="1849873" cy="936104"/>
          </a:xfrm>
          <a:prstGeom prst="wedgeRectCallout">
            <a:avLst>
              <a:gd name="adj1" fmla="val -67307"/>
              <a:gd name="adj2" fmla="val -20669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Компенсационная выплата по возмещению затрат на оплату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жилья и коммунальных услуг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4249"/>
              </p:ext>
            </p:extLst>
          </p:nvPr>
        </p:nvGraphicFramePr>
        <p:xfrm>
          <a:off x="5273799" y="249289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864096"/>
                <a:gridCol w="895058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4 914,9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4 914,9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464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-15444"/>
            <a:ext cx="9144000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226101" y="116632"/>
            <a:ext cx="8748972" cy="792088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775" fontAlgn="base">
              <a:spcAft>
                <a:spcPct val="0"/>
              </a:spcAft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долга (в соответствии с Бюджетным кодексом Российской Федерации)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5469" y="1782689"/>
            <a:ext cx="1944687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92053" y="1782689"/>
            <a:ext cx="2088232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ценные бумаги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55296" y="1782689"/>
            <a:ext cx="2160651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гарантии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0493" y="3375621"/>
            <a:ext cx="1403138" cy="849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кредиты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63713" y="3375621"/>
            <a:ext cx="1439265" cy="849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 от кредитных организаций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42216" y="5265800"/>
            <a:ext cx="2035032" cy="10435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(менее 1 года)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698750" y="5265800"/>
            <a:ext cx="2087563" cy="10255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Среднесрочный                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года до 5 лет)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372200" y="5265800"/>
            <a:ext cx="2087562" cy="10255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(от 5 лет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10 лет включительно)</a:t>
            </a:r>
          </a:p>
        </p:txBody>
      </p:sp>
      <p:sp>
        <p:nvSpPr>
          <p:cNvPr id="44" name="Прямоугольник 22"/>
          <p:cNvSpPr>
            <a:spLocks noChangeArrowheads="1"/>
          </p:cNvSpPr>
          <p:nvPr/>
        </p:nvSpPr>
        <p:spPr bwMode="auto">
          <a:xfrm>
            <a:off x="2371142" y="1052736"/>
            <a:ext cx="440171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"/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видам долговых обязательств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23"/>
          <p:cNvSpPr>
            <a:spLocks noChangeArrowheads="1"/>
          </p:cNvSpPr>
          <p:nvPr/>
        </p:nvSpPr>
        <p:spPr bwMode="auto">
          <a:xfrm>
            <a:off x="4078622" y="4554393"/>
            <a:ext cx="10795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"/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сроку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2371142" y="1391290"/>
            <a:ext cx="472666" cy="3193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4" idx="2"/>
          </p:cNvCxnSpPr>
          <p:nvPr/>
        </p:nvCxnSpPr>
        <p:spPr>
          <a:xfrm flipH="1">
            <a:off x="4570859" y="1391290"/>
            <a:ext cx="1141" cy="39139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156176" y="1391290"/>
            <a:ext cx="720080" cy="3193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39" idx="0"/>
          </p:cNvCxnSpPr>
          <p:nvPr/>
        </p:nvCxnSpPr>
        <p:spPr>
          <a:xfrm flipH="1">
            <a:off x="832062" y="2862809"/>
            <a:ext cx="176001" cy="5128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051720" y="2862809"/>
            <a:ext cx="216024" cy="5128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2915816" y="4835728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5" idx="2"/>
          </p:cNvCxnSpPr>
          <p:nvPr/>
        </p:nvCxnSpPr>
        <p:spPr>
          <a:xfrm>
            <a:off x="4618372" y="4862368"/>
            <a:ext cx="17797" cy="403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5220072" y="4835728"/>
            <a:ext cx="15352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http://news.sevas.com/uploads/cache/watermark/news/39932/foto_moneys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78" y="3086984"/>
            <a:ext cx="2158306" cy="120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49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26101" y="116632"/>
            <a:ext cx="8748972" cy="792088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775" fontAlgn="base"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Муниципальный долг муниципального образования </a:t>
            </a:r>
          </a:p>
          <a:p>
            <a:pPr defTabSz="866775" fontAlgn="base"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«Город Майкоп»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Блок-схема: подготовка 4"/>
          <p:cNvSpPr/>
          <p:nvPr/>
        </p:nvSpPr>
        <p:spPr>
          <a:xfrm>
            <a:off x="398711" y="2058615"/>
            <a:ext cx="1970087" cy="722313"/>
          </a:xfrm>
          <a:prstGeom prst="flowChartPreparat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531 285,5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395536" y="3213919"/>
            <a:ext cx="1898650" cy="719137"/>
          </a:xfrm>
          <a:prstGeom prst="flowChartPreparation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000,0</a:t>
            </a: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2510086" y="3213919"/>
            <a:ext cx="1871662" cy="719137"/>
          </a:xfrm>
          <a:prstGeom prst="flowChartPreparation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2510086" y="2058615"/>
            <a:ext cx="1871662" cy="722313"/>
          </a:xfrm>
          <a:prstGeom prst="flowChartPreparat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971 285,5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548436" y="1988765"/>
            <a:ext cx="2786062" cy="792163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кредиты от других бюджетов бюджетной системы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553198" y="3213919"/>
            <a:ext cx="2781300" cy="719137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 кредитных организаций</a:t>
            </a: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49523" y="3933056"/>
            <a:ext cx="1444625" cy="585788"/>
          </a:xfrm>
          <a:prstGeom prst="upArrowCallout">
            <a:avLst>
              <a:gd name="adj1" fmla="val 0"/>
              <a:gd name="adj2" fmla="val 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2797423" y="3952106"/>
            <a:ext cx="1441450" cy="566738"/>
          </a:xfrm>
          <a:prstGeom prst="upArrowCallout">
            <a:avLst>
              <a:gd name="adj1" fmla="val 25000"/>
              <a:gd name="adj2" fmla="val 0"/>
              <a:gd name="adj3" fmla="val 29626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2876798" y="1238027"/>
            <a:ext cx="1106488" cy="820588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971 285,5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006848" y="5445224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42"/>
          <p:cNvSpPr>
            <a:spLocks noChangeArrowheads="1"/>
          </p:cNvSpPr>
          <p:nvPr/>
        </p:nvSpPr>
        <p:spPr bwMode="auto">
          <a:xfrm rot="10800000" flipV="1">
            <a:off x="805111" y="5012115"/>
            <a:ext cx="841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55,4%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44"/>
          <p:cNvSpPr>
            <a:spLocks noChangeArrowheads="1"/>
          </p:cNvSpPr>
          <p:nvPr/>
        </p:nvSpPr>
        <p:spPr bwMode="auto">
          <a:xfrm rot="10800000" flipV="1">
            <a:off x="3086348" y="5016876"/>
            <a:ext cx="792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48,5%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54"/>
          <p:cNvSpPr>
            <a:spLocks noChangeArrowheads="1"/>
          </p:cNvSpPr>
          <p:nvPr/>
        </p:nvSpPr>
        <p:spPr bwMode="auto">
          <a:xfrm>
            <a:off x="533648" y="4673699"/>
            <a:ext cx="1444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32 892,4</a:t>
            </a:r>
            <a:endParaRPr lang="ru-RU" altLang="ru-RU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55"/>
          <p:cNvSpPr>
            <a:spLocks noChangeArrowheads="1"/>
          </p:cNvSpPr>
          <p:nvPr/>
        </p:nvSpPr>
        <p:spPr bwMode="auto">
          <a:xfrm>
            <a:off x="2797423" y="4692749"/>
            <a:ext cx="1368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b="1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16 031,8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4865936" y="4077072"/>
            <a:ext cx="2082329" cy="800343"/>
          </a:xfrm>
          <a:prstGeom prst="wedgeEllipseCallout">
            <a:avLst>
              <a:gd name="adj1" fmla="val -88536"/>
              <a:gd name="adj2" fmla="val 598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обслуживание муниципального долга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5007224" y="5043586"/>
            <a:ext cx="1941042" cy="689670"/>
          </a:xfrm>
          <a:prstGeom prst="wedgeEllipseCallout">
            <a:avLst>
              <a:gd name="adj1" fmla="val -105707"/>
              <a:gd name="adj2" fmla="val -198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</a:t>
            </a:r>
          </a:p>
        </p:txBody>
      </p:sp>
      <p:sp>
        <p:nvSpPr>
          <p:cNvPr id="21" name="Прямоугольник 62"/>
          <p:cNvSpPr>
            <a:spLocks noChangeArrowheads="1"/>
          </p:cNvSpPr>
          <p:nvPr/>
        </p:nvSpPr>
        <p:spPr bwMode="auto">
          <a:xfrm>
            <a:off x="83176" y="5733256"/>
            <a:ext cx="90725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соответствии с Бюджетным кодексом  Российской Федерации предельный объем муниципального долга не должен превышать утвержденный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  </a:t>
            </a:r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Предельный </a:t>
            </a:r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объем муниципального долга муниципального образования </a:t>
            </a:r>
            <a:endParaRPr lang="ru-RU" altLang="ru-RU" sz="1200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 Майкоп» в</a:t>
            </a:r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2022 году соответствует нормам Бюджетного кодекса </a:t>
            </a:r>
            <a:r>
              <a:rPr lang="ru-RU" altLang="ru-RU" sz="1200" b="1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Российской Федерации.</a:t>
            </a:r>
            <a:endParaRPr lang="ru-RU" altLang="ru-RU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6058197" y="908720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ыс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3" name="Овал 22"/>
          <p:cNvSpPr/>
          <p:nvPr/>
        </p:nvSpPr>
        <p:spPr>
          <a:xfrm>
            <a:off x="4553198" y="1196752"/>
            <a:ext cx="27813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738436" y="1238027"/>
            <a:ext cx="1123950" cy="820588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55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971 285,5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люс 24"/>
          <p:cNvSpPr/>
          <p:nvPr/>
        </p:nvSpPr>
        <p:spPr>
          <a:xfrm>
            <a:off x="1154361" y="2853060"/>
            <a:ext cx="2921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3284786" y="2852936"/>
            <a:ext cx="3048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32" y="3278813"/>
            <a:ext cx="2282506" cy="231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61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763713" y="338138"/>
            <a:ext cx="6048375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03238" y="1125538"/>
            <a:ext cx="8229600" cy="532765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Администратор доходов бюджета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(местный бюджет)— 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Ведомственная структура расходов бюджета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распорядитель средств местного бюджета (ГРБС) –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993"/>
            <a:ext cx="2232248" cy="15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22325" y="260648"/>
            <a:ext cx="7499350" cy="648816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Бюджетная политика в муниципальном образовании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«Город Майкоп» в 2022 году была направлена на: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4941168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 проведение ответственной бюджетной политики, способствующей обеспечению сбалансированности и устойчивости бюджетной системы муниципального образования «Город Майкоп» и формированию условий для ускорения темпов экономического роста, укреплению финансовой стабильности в муниципальном образовании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 сохранение социальной направленности бюджета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 обеспечение достижения целей и решения задач, установленных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Указом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Президента Российской Федерации от 07.05.2018 № 204 «О национальных целях и стратегических задачах развития Российской Федерации на период до 2024 года», Указом Президента Российской Федерации от 21.07.2020 № 474 «О национальных целях развития Российской Федерации на период до 2030 года», Стратегией социально-экономического развития муниципального образования «Город Майкоп» до 2030 года, утвержденной Решением Совета народных депутатов муниципального образования «Город Майкоп» от 28.01.2021 № 153-рс «Об утверждении Стратегии социально-экономического развития муниципального образования «Город Майкоп» до 2030 года»;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 достижение целевых показателей, предусмотренных муниципальными программами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5) принятие новых расходных обязательств исключительно в рамках установленных ограничений расходов в пределах сокращения действующих расходных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6) недопущение просроченной кредиторской задолженности по заработной плате и социальным выплатам;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7) определение потенциала долговой емкости бюджета муниципального образования «Город Майкоп», а также экономически безопасного уровня муниципального долга и муниципальных заимствований;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8) недопущение неконтролируемого роста муниципального долга и увеличения рисков неисполнения взятых муниципальным образованием «Город Майкоп» долговых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9) поддержание объема муниципального долга на экономически безопасном уровне, что позволит своевременно и в полном объеме выполнять долговые обязательства;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10) оптимизация структуры муниципального долга путем уменьшения доли общего объема долговых обязательств по рыночным заимствованиям, полученным от кредитных организаций, от поступлений доходов бюджета без учета безвозмездных поступлений, и минимизация стоимости обслуживания долговых обязательств;</a:t>
            </a:r>
          </a:p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85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19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4"/>
          <p:cNvSpPr>
            <a:spLocks noGrp="1"/>
          </p:cNvSpPr>
          <p:nvPr>
            <p:ph idx="1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ru-RU" altLang="ru-RU" sz="18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оходы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поступающие в бюджет денежные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-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95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363" y="908050"/>
            <a:ext cx="8229600" cy="547370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доходов бюджета над его расходами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8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выплачиваемые из бюджета денежные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целевые средства на выполнение тех задач и полномочий, которые региональная и федеральные власти передают муниципалитетам. Например, предоставление образования в рамках образовательного стандарта, предоставление отдельным категориям граждан льгот на оплату жилищно-коммунальных услуг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«Город Майкоп»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793645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Документы\Телефон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597" y="2132856"/>
            <a:ext cx="1141412" cy="1343025"/>
          </a:xfrm>
          <a:noFill/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27326" y="2435275"/>
            <a:ext cx="619283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Адыгея, город Майкоп, ул. </a:t>
            </a:r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Краснооктябрьская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, 21, 385000</a:t>
            </a:r>
          </a:p>
          <a:p>
            <a:pPr algn="l"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  телефон (факс) 8(8772) 52-26-00</a:t>
            </a:r>
          </a:p>
        </p:txBody>
      </p:sp>
      <p:pic>
        <p:nvPicPr>
          <p:cNvPr id="5" name="Picture 3" descr="E:\Документы\Электронная почта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841" y1="69231" x2="72924" y2="39161"/>
                        <a14:foregroundMark x1="42599" y1="89510" x2="90614" y2="58392"/>
                        <a14:foregroundMark x1="22744" y1="64685" x2="41516" y2="92308"/>
                        <a14:foregroundMark x1="15162" y1="66783" x2="12274" y2="78671"/>
                        <a14:foregroundMark x1="19856" y1="28322" x2="13357" y2="46503"/>
                        <a14:foregroundMark x1="15162" y1="47552" x2="15162" y2="47552"/>
                        <a14:foregroundMark x1="72924" y1="19231" x2="88087" y2="19231"/>
                        <a14:foregroundMark x1="81227" y1="69231" x2="90614" y2="60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63" y="3573016"/>
            <a:ext cx="1152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Документы\Приемн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9" y="4941168"/>
            <a:ext cx="1295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6173" y="3922107"/>
            <a:ext cx="4741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fdmra@yandex.ru</a:t>
            </a:r>
            <a:endParaRPr lang="ru-RU" alt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339752" y="5153893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График работы: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altLang="ru-RU" sz="1200" b="1" dirty="0" smtClean="0">
                <a:latin typeface="Times New Roman"/>
                <a:cs typeface="Times New Roman"/>
              </a:rPr>
              <a:t>–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четверг 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9-00 до 18-00</a:t>
            </a:r>
          </a:p>
          <a:p>
            <a:pPr algn="l" eaLnBrk="1" hangingPunct="1"/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                                 пятница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9-00 до 17-00, перерыв – с 13-00 до 13-48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424936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Финансовое управление 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«Город Майкоп»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kumimoji="0" lang="ru-RU" sz="16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0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3508" y="332656"/>
            <a:ext cx="8856984" cy="6093296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11) своевременное исполнение принятых обязательств по погашению и обслуживанию муниципального долга для поддержания на высоком уровне деловой репутации муниципального образования «Город Майкоп» как заемщика средств, при привлечении кредитных ресурсов;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12) гибкое реагирование на изменяющиеся условия финансовых рынков и использование наиболее благоприятных источников и форм заимствований;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13) мониторинг текущей ситуации по исполнению бюджета муниципального образования «Город Майкоп» с целью определения возможности досрочного погашения долговых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14) недопущение снижения показателей оплаты труда работников бюджетной сферы, установленных в соответствии с Указами Президента Российской Федерации от 07.05.2012 № 597 «О мероприятиях по реализации государственной социальной политики», от 01.06.2012 № 761 «О Национальной стратегии действий в интересах детей на 2012 - 2017 годы»;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15) ежегодная индексация заработной платы работников бюджетной сферы, не указанных в подпункте 14 основных направлений бюджетной политики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16) дальнейшее проведение работы по оптимизации расходов на содержание бюджетной сети;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17) обеспечение повышения открытости бюджетного процесса и информированности жителей муниципального образования «Город Майкоп» о состоянии финансово-бюджетной сферы;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18) продолжение внедрения принципов инициативного бюджетирования, предполагающих участие граждан в определении и выборе предметов расходования бюджетных средств;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19) совершенствование системы планирования бюджетных инвестиций в объекты капитального строительства, путем введения механизма обоснования инвестиций;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20) повышение доступности и качества предоставления муниципальных услуг, расширение перечня получаемых муниципальных услуг в электронной форме;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21) обеспечение контроля в сфере закупок товаров, работ, услуг для обеспечения муниципальных нужд;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22) установление муниципальных заданий на оказание муниципальных услуг и выполнение работ исключительно на услуги и работы, предусмотренные общероссийским базовым перечнем государственных и муниципальных услуг и региональным перечнем государственных (муниципальных) услуг и работ;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23) повышение ответственности руководителей муниципальных учреждений муниципального образования «Город Майкоп» за невыполнение муниципального задания.</a:t>
            </a:r>
          </a:p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33478"/>
              </p:ext>
            </p:extLst>
          </p:nvPr>
        </p:nvGraphicFramePr>
        <p:xfrm>
          <a:off x="611560" y="1700809"/>
          <a:ext cx="8136904" cy="44695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48"/>
                <a:gridCol w="1737013"/>
                <a:gridCol w="1899837"/>
                <a:gridCol w="2267806"/>
              </a:tblGrid>
              <a:tr h="8640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512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5 346 910,6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5 259 632,9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47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1 933 068,3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2 003 324,8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25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3 413 842,3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3 256 308,1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65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5 430 491,2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5 236 253,4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5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(-)/ профицит (+)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83 580,6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23 379,5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0352" y="13559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6"/>
            <a:ext cx="2203372" cy="168988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35696" y="276424"/>
            <a:ext cx="6962775" cy="1079500"/>
          </a:xfrm>
          <a:prstGeom prst="rect">
            <a:avLst/>
          </a:prstGeom>
          <a:ln>
            <a:noFill/>
          </a:ln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основных параметров бюджета муниципального образования «Город Майкоп»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0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46090"/>
              </p:ext>
            </p:extLst>
          </p:nvPr>
        </p:nvGraphicFramePr>
        <p:xfrm>
          <a:off x="107504" y="31883"/>
          <a:ext cx="8928992" cy="7390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28992"/>
              </a:tblGrid>
              <a:tr h="555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2400" b="1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муниципального образования «Город Майкоп»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2400" b="1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2022 год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561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590664"/>
              </p:ext>
            </p:extLst>
          </p:nvPr>
        </p:nvGraphicFramePr>
        <p:xfrm>
          <a:off x="143507" y="836712"/>
          <a:ext cx="8856986" cy="591064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940661"/>
                <a:gridCol w="1088692"/>
                <a:gridCol w="773229"/>
                <a:gridCol w="1054404"/>
              </a:tblGrid>
              <a:tr h="367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(уточненный)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доходы: </a:t>
                      </a:r>
                      <a:endParaRPr lang="ru-RU" sz="1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1 694 655,0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1 751 194,7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доходы физических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892 419,0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921 105,3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подакцизным товарам (продукции), производимым в РФ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40 649,0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41 771,4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алог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446 929,0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460 598,8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вмененный доход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</a:t>
                      </a:r>
                      <a:r>
                        <a:rPr lang="en-US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14 761,6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патентной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35 636,0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45 619,5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62 899,0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57 551,2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9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99 421,0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100 853,6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                                                                                                                                                                                            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70 487,0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69 455,0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добычу общераспространенных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полезных ископаемых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9 196,0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26 107,0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Прочие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-2,0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1" i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 доходы: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238 413,3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252  130,1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143 171,3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150 454,8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9 610,0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7 285,7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29 587,4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29 660,7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50 972,6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57 776,3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5 072,0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6 952,6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b="1" i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1000" b="1" i="1" u="none" strike="noStrike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поступления:</a:t>
                      </a:r>
                      <a:endParaRPr lang="ru-RU" sz="1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3 413 842,3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3 256 </a:t>
                      </a:r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308,1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других бюджетов бюджетной системы РФ, в т. ч.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3 405 951,9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3 249 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3 873,7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3 873,7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1 721 600,9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1 573 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1 412 177,9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1 405 881,3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268 299,3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0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остатков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субсидий,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субвенций и иных межбюджетных трансфертов,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имеющих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целевое назначение, прошлых лет из бюджетов городских округов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26 218,3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−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0684">
                <a:tc>
                  <a:txBody>
                    <a:bodyPr/>
                    <a:lstStyle/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7 890,4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33 316,5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422,2</a:t>
                      </a: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8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2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5 346 910,6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5 259 632,9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28384" y="548680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157108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8223</Words>
  <Application>Microsoft Office PowerPoint</Application>
  <PresentationFormat>Экран (4:3)</PresentationFormat>
  <Paragraphs>1808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«Город Майкоп» за 2022 год</vt:lpstr>
      <vt:lpstr>Презентация PowerPoint</vt:lpstr>
      <vt:lpstr>Налоговая политика в муниципальном образовании «Город Майкоп» в 2022 году была направлена на:</vt:lpstr>
      <vt:lpstr>Бюджетная политика в муниципальном образовании  «Город Майкоп» в 2022 году была направлена 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поступления  налоговых и неналоговых доходов</vt:lpstr>
      <vt:lpstr>                 Объем поступлений по основным доходным источникам</vt:lpstr>
      <vt:lpstr>Презентация PowerPoint</vt:lpstr>
      <vt:lpstr>Структура администрирования налоговых и неналоговых доходов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 поддержки</vt:lpstr>
      <vt:lpstr>Презентация PowerPoint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Пузанкова</cp:lastModifiedBy>
  <cp:revision>172</cp:revision>
  <cp:lastPrinted>2023-05-10T08:06:26Z</cp:lastPrinted>
  <dcterms:created xsi:type="dcterms:W3CDTF">2023-04-24T18:12:21Z</dcterms:created>
  <dcterms:modified xsi:type="dcterms:W3CDTF">2023-05-10T08:14:21Z</dcterms:modified>
</cp:coreProperties>
</file>